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5"/>
  </p:notesMasterIdLst>
  <p:handoutMasterIdLst>
    <p:handoutMasterId r:id="rId26"/>
  </p:handoutMasterIdLst>
  <p:sldIdLst>
    <p:sldId id="256" r:id="rId2"/>
    <p:sldId id="257" r:id="rId3"/>
    <p:sldId id="258" r:id="rId4"/>
    <p:sldId id="259" r:id="rId5"/>
    <p:sldId id="260" r:id="rId6"/>
    <p:sldId id="262" r:id="rId7"/>
    <p:sldId id="263" r:id="rId8"/>
    <p:sldId id="264" r:id="rId9"/>
    <p:sldId id="273" r:id="rId10"/>
    <p:sldId id="275" r:id="rId11"/>
    <p:sldId id="286" r:id="rId12"/>
    <p:sldId id="280" r:id="rId13"/>
    <p:sldId id="281" r:id="rId14"/>
    <p:sldId id="282" r:id="rId15"/>
    <p:sldId id="287" r:id="rId16"/>
    <p:sldId id="288" r:id="rId17"/>
    <p:sldId id="289" r:id="rId18"/>
    <p:sldId id="290" r:id="rId19"/>
    <p:sldId id="283" r:id="rId20"/>
    <p:sldId id="284" r:id="rId21"/>
    <p:sldId id="285" r:id="rId22"/>
    <p:sldId id="292" r:id="rId23"/>
    <p:sldId id="293" r:id="rId24"/>
  </p:sldIdLst>
  <p:sldSz cx="6858000" cy="9144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CD2D2"/>
    <a:srgbClr val="55C6E9"/>
    <a:srgbClr val="3EBEE6"/>
    <a:srgbClr val="45C0E7"/>
    <a:srgbClr val="1BADDB"/>
    <a:srgbClr val="199FC9"/>
    <a:srgbClr val="199CC5"/>
    <a:srgbClr val="EEEEEE"/>
    <a:srgbClr val="00DA63"/>
    <a:srgbClr val="009E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100" autoAdjust="0"/>
    <p:restoredTop sz="91935" autoAdjust="0"/>
  </p:normalViewPr>
  <p:slideViewPr>
    <p:cSldViewPr>
      <p:cViewPr>
        <p:scale>
          <a:sx n="100" d="100"/>
          <a:sy n="100" d="100"/>
        </p:scale>
        <p:origin x="-1458" y="2070"/>
      </p:cViewPr>
      <p:guideLst>
        <p:guide orient="horz" pos="2880"/>
        <p:guide pos="216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3" d="100"/>
          <a:sy n="53" d="100"/>
        </p:scale>
        <p:origin x="-2826" y="-84"/>
      </p:cViewPr>
      <p:guideLst>
        <p:guide orient="horz" pos="3024"/>
        <p:guide pos="2305"/>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IN" dirty="0"/>
          </a:p>
        </p:txBody>
      </p:sp>
      <p:sp>
        <p:nvSpPr>
          <p:cNvPr id="3" name="Date Placeholder 2"/>
          <p:cNvSpPr>
            <a:spLocks noGrp="1"/>
          </p:cNvSpPr>
          <p:nvPr>
            <p:ph type="dt" sz="quarter" idx="1"/>
          </p:nvPr>
        </p:nvSpPr>
        <p:spPr>
          <a:xfrm>
            <a:off x="4143587" y="0"/>
            <a:ext cx="3169920" cy="480060"/>
          </a:xfrm>
          <a:prstGeom prst="rect">
            <a:avLst/>
          </a:prstGeom>
        </p:spPr>
        <p:txBody>
          <a:bodyPr vert="horz" lIns="96661" tIns="48331" rIns="96661" bIns="48331" rtlCol="0"/>
          <a:lstStyle>
            <a:lvl1pPr algn="r">
              <a:defRPr sz="1300"/>
            </a:lvl1pPr>
          </a:lstStyle>
          <a:p>
            <a:fld id="{9D55418A-DB70-45E3-957D-77F94D35E09F}" type="datetimeFigureOut">
              <a:rPr lang="en-US" smtClean="0"/>
              <a:pPr/>
              <a:t>12/7/2021</a:t>
            </a:fld>
            <a:endParaRPr lang="en-IN" dirty="0"/>
          </a:p>
        </p:txBody>
      </p:sp>
      <p:sp>
        <p:nvSpPr>
          <p:cNvPr id="4" name="Footer Placeholder 3"/>
          <p:cNvSpPr>
            <a:spLocks noGrp="1"/>
          </p:cNvSpPr>
          <p:nvPr>
            <p:ph type="ftr" sz="quarter" idx="2"/>
          </p:nvPr>
        </p:nvSpPr>
        <p:spPr>
          <a:xfrm>
            <a:off x="0" y="9119474"/>
            <a:ext cx="3169920" cy="480060"/>
          </a:xfrm>
          <a:prstGeom prst="rect">
            <a:avLst/>
          </a:prstGeom>
        </p:spPr>
        <p:txBody>
          <a:bodyPr vert="horz" lIns="96661" tIns="48331" rIns="96661" bIns="48331" rtlCol="0" anchor="b"/>
          <a:lstStyle>
            <a:lvl1pPr algn="l">
              <a:defRPr sz="1300"/>
            </a:lvl1pPr>
          </a:lstStyle>
          <a:p>
            <a:endParaRPr lang="en-IN" dirty="0"/>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lIns="96661" tIns="48331" rIns="96661" bIns="48331" rtlCol="0" anchor="b"/>
          <a:lstStyle>
            <a:lvl1pPr algn="r">
              <a:defRPr sz="1300"/>
            </a:lvl1pPr>
          </a:lstStyle>
          <a:p>
            <a:fld id="{EFA7D6BC-3451-43E6-B248-C217FD064036}" type="slidenum">
              <a:rPr lang="en-IN" smtClean="0"/>
              <a:pPr/>
              <a:t>‹#›</a:t>
            </a:fld>
            <a:endParaRPr lang="en-IN" dirty="0"/>
          </a:p>
        </p:txBody>
      </p:sp>
    </p:spTree>
    <p:extLst>
      <p:ext uri="{BB962C8B-B14F-4D97-AF65-F5344CB8AC3E}">
        <p14:creationId xmlns:p14="http://schemas.microsoft.com/office/powerpoint/2010/main" val="2758457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IN" dirty="0"/>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03D3CF01-4A92-4893-BD65-F838A1DE6A76}" type="datetimeFigureOut">
              <a:rPr lang="en-US" smtClean="0"/>
              <a:pPr/>
              <a:t>12/7/2021</a:t>
            </a:fld>
            <a:endParaRPr lang="en-IN" dirty="0"/>
          </a:p>
        </p:txBody>
      </p:sp>
      <p:sp>
        <p:nvSpPr>
          <p:cNvPr id="4" name="Slide Image Placeholder 3"/>
          <p:cNvSpPr>
            <a:spLocks noGrp="1" noRot="1" noChangeAspect="1"/>
          </p:cNvSpPr>
          <p:nvPr>
            <p:ph type="sldImg" idx="2"/>
          </p:nvPr>
        </p:nvSpPr>
        <p:spPr>
          <a:xfrm>
            <a:off x="2306638" y="720725"/>
            <a:ext cx="2701925" cy="3600450"/>
          </a:xfrm>
          <a:prstGeom prst="rect">
            <a:avLst/>
          </a:prstGeom>
          <a:noFill/>
          <a:ln w="12700">
            <a:solidFill>
              <a:prstClr val="black"/>
            </a:solidFill>
          </a:ln>
        </p:spPr>
        <p:txBody>
          <a:bodyPr vert="horz" lIns="96661" tIns="48331" rIns="96661" bIns="48331" rtlCol="0" anchor="ctr"/>
          <a:lstStyle/>
          <a:p>
            <a:endParaRPr lang="en-IN" dirty="0"/>
          </a:p>
        </p:txBody>
      </p:sp>
      <p:sp>
        <p:nvSpPr>
          <p:cNvPr id="5" name="Notes Placeholder 4"/>
          <p:cNvSpPr>
            <a:spLocks noGrp="1"/>
          </p:cNvSpPr>
          <p:nvPr>
            <p:ph type="body" sz="quarter" idx="3"/>
          </p:nvPr>
        </p:nvSpPr>
        <p:spPr>
          <a:xfrm>
            <a:off x="731521" y="4560571"/>
            <a:ext cx="5852160" cy="4320540"/>
          </a:xfrm>
          <a:prstGeom prst="rect">
            <a:avLst/>
          </a:prstGeom>
        </p:spPr>
        <p:txBody>
          <a:bodyPr vert="horz" lIns="96661" tIns="48331" rIns="96661" bIns="48331"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IN" dirty="0"/>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B77DA336-55B3-44F4-87F5-9D884A4EB559}" type="slidenum">
              <a:rPr lang="en-IN" smtClean="0"/>
              <a:pPr/>
              <a:t>‹#›</a:t>
            </a:fld>
            <a:endParaRPr lang="en-IN" dirty="0"/>
          </a:p>
        </p:txBody>
      </p:sp>
    </p:spTree>
    <p:extLst>
      <p:ext uri="{BB962C8B-B14F-4D97-AF65-F5344CB8AC3E}">
        <p14:creationId xmlns:p14="http://schemas.microsoft.com/office/powerpoint/2010/main" val="26917096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06638" y="720725"/>
            <a:ext cx="2701925" cy="3600450"/>
          </a:xfrm>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B77DA336-55B3-44F4-87F5-9D884A4EB559}" type="slidenum">
              <a:rPr lang="en-IN" smtClean="0"/>
              <a:pPr/>
              <a:t>1</a:t>
            </a:fld>
            <a:endParaRPr lang="en-IN"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06638" y="720725"/>
            <a:ext cx="2701925" cy="3600450"/>
          </a:xfrm>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B77DA336-55B3-44F4-87F5-9D884A4EB559}" type="slidenum">
              <a:rPr lang="en-IN" smtClean="0"/>
              <a:pPr/>
              <a:t>2</a:t>
            </a:fld>
            <a:endParaRPr lang="en-IN"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06638" y="720725"/>
            <a:ext cx="2701925" cy="3600450"/>
          </a:xfrm>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B77DA336-55B3-44F4-87F5-9D884A4EB559}" type="slidenum">
              <a:rPr lang="en-IN" smtClean="0"/>
              <a:pPr/>
              <a:t>3</a:t>
            </a:fld>
            <a:endParaRPr lang="en-IN"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06638" y="720725"/>
            <a:ext cx="2701925" cy="3600450"/>
          </a:xfrm>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B77DA336-55B3-44F4-87F5-9D884A4EB559}" type="slidenum">
              <a:rPr lang="en-IN" smtClean="0"/>
              <a:pPr/>
              <a:t>4</a:t>
            </a:fld>
            <a:endParaRPr lang="en-IN"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06638" y="720725"/>
            <a:ext cx="2701925" cy="3600450"/>
          </a:xfrm>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B77DA336-55B3-44F4-87F5-9D884A4EB559}" type="slidenum">
              <a:rPr lang="en-IN" smtClean="0"/>
              <a:pPr/>
              <a:t>5</a:t>
            </a:fld>
            <a:endParaRPr lang="en-IN"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06638" y="720725"/>
            <a:ext cx="2701925" cy="3600450"/>
          </a:xfrm>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B77DA336-55B3-44F4-87F5-9D884A4EB559}" type="slidenum">
              <a:rPr lang="en-IN" smtClean="0"/>
              <a:pPr/>
              <a:t>6</a:t>
            </a:fld>
            <a:endParaRPr lang="en-IN"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06638" y="720725"/>
            <a:ext cx="2701925" cy="3600450"/>
          </a:xfrm>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B77DA336-55B3-44F4-87F5-9D884A4EB559}" type="slidenum">
              <a:rPr lang="en-IN" smtClean="0"/>
              <a:pPr/>
              <a:t>7</a:t>
            </a:fld>
            <a:endParaRPr lang="en-IN"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06638" y="720725"/>
            <a:ext cx="2701925" cy="3600450"/>
          </a:xfrm>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B77DA336-55B3-44F4-87F5-9D884A4EB559}" type="slidenum">
              <a:rPr lang="en-IN" smtClean="0"/>
              <a:pPr/>
              <a:t>8</a:t>
            </a:fld>
            <a:endParaRPr lang="en-IN"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06638" y="720725"/>
            <a:ext cx="2701925" cy="3600450"/>
          </a:xfrm>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B77DA336-55B3-44F4-87F5-9D884A4EB559}" type="slidenum">
              <a:rPr lang="en-IN" smtClean="0"/>
              <a:pPr/>
              <a:t>9</a:t>
            </a:fld>
            <a:endParaRPr lang="en-IN"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06638" y="720725"/>
            <a:ext cx="2701925" cy="3600450"/>
          </a:xfrm>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B77DA336-55B3-44F4-87F5-9D884A4EB559}" type="slidenum">
              <a:rPr lang="en-IN" smtClean="0"/>
              <a:pPr/>
              <a:t>10</a:t>
            </a:fld>
            <a:endParaRPr lang="en-IN"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06638" y="720725"/>
            <a:ext cx="2701925" cy="3600450"/>
          </a:xfrm>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B77DA336-55B3-44F4-87F5-9D884A4EB559}" type="slidenum">
              <a:rPr lang="en-IN" smtClean="0"/>
              <a:pPr/>
              <a:t>11</a:t>
            </a:fld>
            <a:endParaRPr lang="en-IN"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06638" y="720725"/>
            <a:ext cx="2701925" cy="3600450"/>
          </a:xfrm>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B77DA336-55B3-44F4-87F5-9D884A4EB559}" type="slidenum">
              <a:rPr lang="en-IN" smtClean="0"/>
              <a:pPr/>
              <a:t>12</a:t>
            </a:fld>
            <a:endParaRPr lang="en-IN"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06638" y="720725"/>
            <a:ext cx="2701925" cy="3600450"/>
          </a:xfrm>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B77DA336-55B3-44F4-87F5-9D884A4EB559}" type="slidenum">
              <a:rPr lang="en-IN" smtClean="0"/>
              <a:pPr/>
              <a:t>13</a:t>
            </a:fld>
            <a:endParaRPr lang="en-IN"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06638" y="720725"/>
            <a:ext cx="2701925" cy="3600450"/>
          </a:xfrm>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B77DA336-55B3-44F4-87F5-9D884A4EB559}" type="slidenum">
              <a:rPr lang="en-IN" smtClean="0"/>
              <a:pPr/>
              <a:t>14</a:t>
            </a:fld>
            <a:endParaRPr lang="en-IN"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06638" y="720725"/>
            <a:ext cx="2701925" cy="3600450"/>
          </a:xfrm>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B77DA336-55B3-44F4-87F5-9D884A4EB559}" type="slidenum">
              <a:rPr lang="en-IN" smtClean="0"/>
              <a:pPr/>
              <a:t>15</a:t>
            </a:fld>
            <a:endParaRPr lang="en-IN"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06638" y="720725"/>
            <a:ext cx="2701925" cy="3600450"/>
          </a:xfrm>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B77DA336-55B3-44F4-87F5-9D884A4EB559}" type="slidenum">
              <a:rPr lang="en-IN" smtClean="0"/>
              <a:pPr/>
              <a:t>16</a:t>
            </a:fld>
            <a:endParaRPr lang="en-IN"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06638" y="720725"/>
            <a:ext cx="2701925" cy="3600450"/>
          </a:xfrm>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B77DA336-55B3-44F4-87F5-9D884A4EB559}" type="slidenum">
              <a:rPr lang="en-IN" smtClean="0"/>
              <a:pPr/>
              <a:t>17</a:t>
            </a:fld>
            <a:endParaRPr lang="en-IN"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06638" y="720725"/>
            <a:ext cx="2701925" cy="3600450"/>
          </a:xfrm>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B77DA336-55B3-44F4-87F5-9D884A4EB559}" type="slidenum">
              <a:rPr lang="en-IN" smtClean="0"/>
              <a:pPr/>
              <a:t>18</a:t>
            </a:fld>
            <a:endParaRPr lang="en-IN"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06638" y="720725"/>
            <a:ext cx="2701925" cy="3600450"/>
          </a:xfrm>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B77DA336-55B3-44F4-87F5-9D884A4EB559}" type="slidenum">
              <a:rPr lang="en-IN" smtClean="0"/>
              <a:pPr/>
              <a:t>19</a:t>
            </a:fld>
            <a:endParaRPr lang="en-IN"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06638" y="720725"/>
            <a:ext cx="2701925" cy="3600450"/>
          </a:xfrm>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B77DA336-55B3-44F4-87F5-9D884A4EB559}" type="slidenum">
              <a:rPr lang="en-IN" smtClean="0"/>
              <a:pPr/>
              <a:t>20</a:t>
            </a:fld>
            <a:endParaRPr lang="en-IN"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06638" y="720725"/>
            <a:ext cx="2701925" cy="3600450"/>
          </a:xfrm>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B77DA336-55B3-44F4-87F5-9D884A4EB559}" type="slidenum">
              <a:rPr lang="en-IN" smtClean="0"/>
              <a:pPr/>
              <a:t>21</a:t>
            </a:fld>
            <a:endParaRPr lang="en-IN"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06638" y="720725"/>
            <a:ext cx="2701925" cy="3600450"/>
          </a:xfrm>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B77DA336-55B3-44F4-87F5-9D884A4EB559}" type="slidenum">
              <a:rPr lang="en-IN" smtClean="0"/>
              <a:pPr/>
              <a:t>22</a:t>
            </a:fld>
            <a:endParaRPr lang="en-IN"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06638" y="720725"/>
            <a:ext cx="2701925" cy="3600450"/>
          </a:xfrm>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B77DA336-55B3-44F4-87F5-9D884A4EB559}" type="slidenum">
              <a:rPr lang="en-IN" smtClean="0"/>
              <a:pPr/>
              <a:t>23</a:t>
            </a:fld>
            <a:endParaRPr lang="en-IN"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dirty="0" smtClean="0"/>
              <a:t>5/31/2019</a:t>
            </a:r>
            <a:endParaRPr lang="en-US" dirty="0"/>
          </a:p>
        </p:txBody>
      </p:sp>
      <p:sp>
        <p:nvSpPr>
          <p:cNvPr id="5" name="Footer Placeholder 4"/>
          <p:cNvSpPr>
            <a:spLocks noGrp="1"/>
          </p:cNvSpPr>
          <p:nvPr>
            <p:ph type="ftr" sz="quarter" idx="11"/>
          </p:nvPr>
        </p:nvSpPr>
        <p:spPr/>
        <p:txBody>
          <a:bodyPr/>
          <a:lstStyle/>
          <a:p>
            <a:r>
              <a:rPr lang="en-US" dirty="0" smtClean="0"/>
              <a:t>HEAD OFFICE</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dirty="0" smtClean="0"/>
              <a:t>5/31/2019</a:t>
            </a:r>
            <a:endParaRPr lang="en-US" dirty="0"/>
          </a:p>
        </p:txBody>
      </p:sp>
      <p:sp>
        <p:nvSpPr>
          <p:cNvPr id="5" name="Footer Placeholder 4"/>
          <p:cNvSpPr>
            <a:spLocks noGrp="1"/>
          </p:cNvSpPr>
          <p:nvPr>
            <p:ph type="ftr" sz="quarter" idx="11"/>
          </p:nvPr>
        </p:nvSpPr>
        <p:spPr/>
        <p:txBody>
          <a:bodyPr/>
          <a:lstStyle/>
          <a:p>
            <a:r>
              <a:rPr lang="en-US" dirty="0" smtClean="0"/>
              <a:t>HEAD OFFICE</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dirty="0" smtClean="0"/>
              <a:t>5/31/2019</a:t>
            </a:r>
            <a:endParaRPr lang="en-US" dirty="0"/>
          </a:p>
        </p:txBody>
      </p:sp>
      <p:sp>
        <p:nvSpPr>
          <p:cNvPr id="5" name="Footer Placeholder 4"/>
          <p:cNvSpPr>
            <a:spLocks noGrp="1"/>
          </p:cNvSpPr>
          <p:nvPr>
            <p:ph type="ftr" sz="quarter" idx="11"/>
          </p:nvPr>
        </p:nvSpPr>
        <p:spPr/>
        <p:txBody>
          <a:bodyPr/>
          <a:lstStyle/>
          <a:p>
            <a:r>
              <a:rPr lang="en-US" dirty="0" smtClean="0"/>
              <a:t>HEAD OFFICE</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dirty="0" smtClean="0"/>
              <a:t>5/31/2019</a:t>
            </a:r>
            <a:endParaRPr lang="en-US" dirty="0"/>
          </a:p>
        </p:txBody>
      </p:sp>
      <p:sp>
        <p:nvSpPr>
          <p:cNvPr id="6" name="Footer Placeholder 5"/>
          <p:cNvSpPr>
            <a:spLocks noGrp="1"/>
          </p:cNvSpPr>
          <p:nvPr>
            <p:ph type="ftr" sz="quarter" idx="11"/>
          </p:nvPr>
        </p:nvSpPr>
        <p:spPr/>
        <p:txBody>
          <a:bodyPr/>
          <a:lstStyle/>
          <a:p>
            <a:r>
              <a:rPr lang="en-US" dirty="0" smtClean="0"/>
              <a:t>HEAD OFFICE</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dirty="0" smtClean="0"/>
              <a:t>5/31/2019</a:t>
            </a:r>
            <a:endParaRPr lang="en-US" dirty="0"/>
          </a:p>
        </p:txBody>
      </p:sp>
      <p:sp>
        <p:nvSpPr>
          <p:cNvPr id="8" name="Footer Placeholder 7"/>
          <p:cNvSpPr>
            <a:spLocks noGrp="1"/>
          </p:cNvSpPr>
          <p:nvPr>
            <p:ph type="ftr" sz="quarter" idx="11"/>
          </p:nvPr>
        </p:nvSpPr>
        <p:spPr/>
        <p:txBody>
          <a:bodyPr/>
          <a:lstStyle/>
          <a:p>
            <a:r>
              <a:rPr lang="en-US" dirty="0" smtClean="0"/>
              <a:t>HEAD OFFICE</a:t>
            </a:r>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dirty="0" smtClean="0"/>
              <a:t>5/31/2019</a:t>
            </a:r>
            <a:endParaRPr lang="en-US" dirty="0"/>
          </a:p>
        </p:txBody>
      </p:sp>
      <p:sp>
        <p:nvSpPr>
          <p:cNvPr id="4" name="Footer Placeholder 3"/>
          <p:cNvSpPr>
            <a:spLocks noGrp="1"/>
          </p:cNvSpPr>
          <p:nvPr>
            <p:ph type="ftr" sz="quarter" idx="11"/>
          </p:nvPr>
        </p:nvSpPr>
        <p:spPr/>
        <p:txBody>
          <a:bodyPr/>
          <a:lstStyle/>
          <a:p>
            <a:r>
              <a:rPr lang="en-US" dirty="0" smtClean="0"/>
              <a:t>HEAD OFFICE</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dirty="0" smtClean="0"/>
              <a:t>5/31/2019</a:t>
            </a:r>
            <a:endParaRPr lang="en-US" dirty="0"/>
          </a:p>
        </p:txBody>
      </p:sp>
      <p:sp>
        <p:nvSpPr>
          <p:cNvPr id="3" name="Footer Placeholder 2"/>
          <p:cNvSpPr>
            <a:spLocks noGrp="1"/>
          </p:cNvSpPr>
          <p:nvPr>
            <p:ph type="ftr" sz="quarter" idx="11"/>
          </p:nvPr>
        </p:nvSpPr>
        <p:spPr/>
        <p:txBody>
          <a:bodyPr/>
          <a:lstStyle/>
          <a:p>
            <a:r>
              <a:rPr lang="en-US" dirty="0" smtClean="0"/>
              <a:t>HEAD OFFICE</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dirty="0" smtClean="0"/>
              <a:t>5/31/2019</a:t>
            </a:r>
            <a:endParaRPr lang="en-US" dirty="0"/>
          </a:p>
        </p:txBody>
      </p:sp>
      <p:sp>
        <p:nvSpPr>
          <p:cNvPr id="6" name="Footer Placeholder 5"/>
          <p:cNvSpPr>
            <a:spLocks noGrp="1"/>
          </p:cNvSpPr>
          <p:nvPr>
            <p:ph type="ftr" sz="quarter" idx="11"/>
          </p:nvPr>
        </p:nvSpPr>
        <p:spPr/>
        <p:txBody>
          <a:bodyPr/>
          <a:lstStyle/>
          <a:p>
            <a:r>
              <a:rPr lang="en-US" dirty="0" smtClean="0"/>
              <a:t>HEAD OFFICE</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dirty="0" smtClean="0"/>
              <a:t>5/31/2019</a:t>
            </a:r>
            <a:endParaRPr lang="en-US" dirty="0"/>
          </a:p>
        </p:txBody>
      </p:sp>
      <p:sp>
        <p:nvSpPr>
          <p:cNvPr id="6" name="Footer Placeholder 5"/>
          <p:cNvSpPr>
            <a:spLocks noGrp="1"/>
          </p:cNvSpPr>
          <p:nvPr>
            <p:ph type="ftr" sz="quarter" idx="11"/>
          </p:nvPr>
        </p:nvSpPr>
        <p:spPr/>
        <p:txBody>
          <a:bodyPr/>
          <a:lstStyle/>
          <a:p>
            <a:r>
              <a:rPr lang="en-US" dirty="0" smtClean="0"/>
              <a:t>HEAD OFFICE</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dirty="0" smtClean="0"/>
              <a:t>5/31/2019</a:t>
            </a:r>
            <a:endParaRPr lang="en-US" dirty="0"/>
          </a:p>
        </p:txBody>
      </p:sp>
      <p:sp>
        <p:nvSpPr>
          <p:cNvPr id="5" name="Footer Placeholder 4"/>
          <p:cNvSpPr>
            <a:spLocks noGrp="1"/>
          </p:cNvSpPr>
          <p:nvPr>
            <p:ph type="ftr" sz="quarter" idx="11"/>
          </p:nvPr>
        </p:nvSpPr>
        <p:spPr/>
        <p:txBody>
          <a:bodyPr/>
          <a:lstStyle/>
          <a:p>
            <a:r>
              <a:rPr lang="en-US" dirty="0" smtClean="0"/>
              <a:t>HEAD OFFICE</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66185"/>
            <a:ext cx="1543050" cy="780203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366185"/>
            <a:ext cx="4514850" cy="78020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dirty="0" smtClean="0"/>
              <a:t>5/31/2019</a:t>
            </a:r>
            <a:endParaRPr lang="en-US" dirty="0"/>
          </a:p>
        </p:txBody>
      </p:sp>
      <p:sp>
        <p:nvSpPr>
          <p:cNvPr id="5" name="Footer Placeholder 4"/>
          <p:cNvSpPr>
            <a:spLocks noGrp="1"/>
          </p:cNvSpPr>
          <p:nvPr>
            <p:ph type="ftr" sz="quarter" idx="11"/>
          </p:nvPr>
        </p:nvSpPr>
        <p:spPr/>
        <p:txBody>
          <a:bodyPr/>
          <a:lstStyle/>
          <a:p>
            <a:r>
              <a:rPr lang="en-US" dirty="0" smtClean="0"/>
              <a:t>HEAD OFFICE</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smtClean="0"/>
              <a:t>5/31/2019</a:t>
            </a:r>
            <a:endParaRPr lang="en-US" dirty="0"/>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smtClean="0"/>
              <a:t>HEAD OFFICE</a:t>
            </a:r>
            <a:endParaRPr lang="en-US" dirty="0"/>
          </a:p>
        </p:txBody>
      </p:sp>
      <p:sp>
        <p:nvSpPr>
          <p:cNvPr id="6" name="Slide Number Placeholder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mailto:rizq_tech@yahoo.com" TargetMode="External"/><Relationship Id="rId13" Type="http://schemas.openxmlformats.org/officeDocument/2006/relationships/image" Target="../media/image7.png"/><Relationship Id="rId3" Type="http://schemas.openxmlformats.org/officeDocument/2006/relationships/slideLayout" Target="../slideLayouts/slideLayout7.xml"/><Relationship Id="rId7" Type="http://schemas.openxmlformats.org/officeDocument/2006/relationships/hyperlink" Target="mailto:info@rizqtech.co.in" TargetMode="External"/><Relationship Id="rId12" Type="http://schemas.openxmlformats.org/officeDocument/2006/relationships/image" Target="../media/image6.jpeg"/><Relationship Id="rId2" Type="http://schemas.openxmlformats.org/officeDocument/2006/relationships/audio" Target="../media/media1.mp3"/><Relationship Id="rId16" Type="http://schemas.openxmlformats.org/officeDocument/2006/relationships/image" Target="../media/image10.jpg"/><Relationship Id="rId1" Type="http://schemas.microsoft.com/office/2007/relationships/media" Target="../media/media1.mp3"/><Relationship Id="rId6" Type="http://schemas.openxmlformats.org/officeDocument/2006/relationships/image" Target="../media/image2.jpeg"/><Relationship Id="rId11" Type="http://schemas.openxmlformats.org/officeDocument/2006/relationships/image" Target="../media/image5.jpeg"/><Relationship Id="rId5" Type="http://schemas.openxmlformats.org/officeDocument/2006/relationships/image" Target="../media/image1.png"/><Relationship Id="rId15" Type="http://schemas.openxmlformats.org/officeDocument/2006/relationships/image" Target="../media/image9.jpg"/><Relationship Id="rId10" Type="http://schemas.openxmlformats.org/officeDocument/2006/relationships/image" Target="../media/image4.jpeg"/><Relationship Id="rId4" Type="http://schemas.openxmlformats.org/officeDocument/2006/relationships/notesSlide" Target="../notesSlides/notesSlide1.xml"/><Relationship Id="rId9" Type="http://schemas.openxmlformats.org/officeDocument/2006/relationships/image" Target="../media/image3.jpeg"/><Relationship Id="rId14" Type="http://schemas.openxmlformats.org/officeDocument/2006/relationships/image" Target="../media/image8.jpeg"/></Relationships>
</file>

<file path=ppt/slides/_rels/slide2.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image" Target="../media/image2.jpeg"/><Relationship Id="rId7"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hyperlink" Target="mailto:rizq_tech@yahoo.com" TargetMode="External"/><Relationship Id="rId5" Type="http://schemas.openxmlformats.org/officeDocument/2006/relationships/hyperlink" Target="mailto:info@rizqtech.co.in" TargetMode="Externa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image" Target="../media/image5.jpeg"/><Relationship Id="rId7"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hyperlink" Target="mailto:rizq_tech@yahoo.com" TargetMode="External"/><Relationship Id="rId5" Type="http://schemas.openxmlformats.org/officeDocument/2006/relationships/hyperlink" Target="mailto:info@rizqtech.co.in" TargetMode="External"/><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image" Target="../media/image2.jpeg"/><Relationship Id="rId7"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hyperlink" Target="mailto:rizq_tech@yahoo.com" TargetMode="External"/><Relationship Id="rId5" Type="http://schemas.openxmlformats.org/officeDocument/2006/relationships/hyperlink" Target="mailto:info@rizqtech.co.in" TargetMode="Externa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image" Target="../media/image2.jpeg"/><Relationship Id="rId7"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hyperlink" Target="mailto:rizq_tech@yahoo.com" TargetMode="External"/><Relationship Id="rId5" Type="http://schemas.openxmlformats.org/officeDocument/2006/relationships/hyperlink" Target="mailto:info@rizqtech.co.in" TargetMode="Externa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8" Type="http://schemas.openxmlformats.org/officeDocument/2006/relationships/image" Target="../media/image15.jpeg"/><Relationship Id="rId13" Type="http://schemas.openxmlformats.org/officeDocument/2006/relationships/image" Target="../media/image16.jpeg"/><Relationship Id="rId3" Type="http://schemas.openxmlformats.org/officeDocument/2006/relationships/image" Target="../media/image2.jpeg"/><Relationship Id="rId7" Type="http://schemas.openxmlformats.org/officeDocument/2006/relationships/image" Target="../media/image14.png"/><Relationship Id="rId12" Type="http://schemas.openxmlformats.org/officeDocument/2006/relationships/image" Target="../media/image4.jpeg"/><Relationship Id="rId2" Type="http://schemas.openxmlformats.org/officeDocument/2006/relationships/notesSlide" Target="../notesSlides/notesSlide6.xml"/><Relationship Id="rId16" Type="http://schemas.openxmlformats.org/officeDocument/2006/relationships/image" Target="../media/image19.jpeg"/><Relationship Id="rId1" Type="http://schemas.openxmlformats.org/officeDocument/2006/relationships/slideLayout" Target="../slideLayouts/slideLayout7.xml"/><Relationship Id="rId6" Type="http://schemas.openxmlformats.org/officeDocument/2006/relationships/image" Target="../media/image13.jpeg"/><Relationship Id="rId11" Type="http://schemas.openxmlformats.org/officeDocument/2006/relationships/image" Target="../media/image3.jpeg"/><Relationship Id="rId5" Type="http://schemas.openxmlformats.org/officeDocument/2006/relationships/image" Target="../media/image12.jpeg"/><Relationship Id="rId15" Type="http://schemas.openxmlformats.org/officeDocument/2006/relationships/image" Target="../media/image18.jpeg"/><Relationship Id="rId10" Type="http://schemas.openxmlformats.org/officeDocument/2006/relationships/hyperlink" Target="mailto:rizq_tech@yahoo.com" TargetMode="External"/><Relationship Id="rId4" Type="http://schemas.openxmlformats.org/officeDocument/2006/relationships/image" Target="../media/image5.jpeg"/><Relationship Id="rId9" Type="http://schemas.openxmlformats.org/officeDocument/2006/relationships/hyperlink" Target="mailto:info@rizqtech.co.in" TargetMode="External"/><Relationship Id="rId14" Type="http://schemas.openxmlformats.org/officeDocument/2006/relationships/image" Target="../media/image17.jpeg"/></Relationships>
</file>

<file path=ppt/slides/_rels/slide7.xml.rels><?xml version="1.0" encoding="UTF-8" standalone="yes"?>
<Relationships xmlns="http://schemas.openxmlformats.org/package/2006/relationships"><Relationship Id="rId8" Type="http://schemas.openxmlformats.org/officeDocument/2006/relationships/image" Target="../media/image3.jpeg"/><Relationship Id="rId13" Type="http://schemas.openxmlformats.org/officeDocument/2006/relationships/image" Target="../media/image24.jpeg"/><Relationship Id="rId3" Type="http://schemas.openxmlformats.org/officeDocument/2006/relationships/image" Target="../media/image2.jpeg"/><Relationship Id="rId7" Type="http://schemas.openxmlformats.org/officeDocument/2006/relationships/hyperlink" Target="mailto:rizq_tech@yahoo.com" TargetMode="External"/><Relationship Id="rId12" Type="http://schemas.openxmlformats.org/officeDocument/2006/relationships/image" Target="../media/image23.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hyperlink" Target="mailto:info@rizqtech.co.in" TargetMode="External"/><Relationship Id="rId11" Type="http://schemas.openxmlformats.org/officeDocument/2006/relationships/image" Target="../media/image22.jpeg"/><Relationship Id="rId5" Type="http://schemas.openxmlformats.org/officeDocument/2006/relationships/image" Target="../media/image20.jpeg"/><Relationship Id="rId15" Type="http://schemas.openxmlformats.org/officeDocument/2006/relationships/image" Target="../media/image26.jpeg"/><Relationship Id="rId10" Type="http://schemas.openxmlformats.org/officeDocument/2006/relationships/image" Target="../media/image21.jpeg"/><Relationship Id="rId4" Type="http://schemas.openxmlformats.org/officeDocument/2006/relationships/image" Target="../media/image5.jpeg"/><Relationship Id="rId9" Type="http://schemas.openxmlformats.org/officeDocument/2006/relationships/image" Target="../media/image4.jpeg"/><Relationship Id="rId14" Type="http://schemas.openxmlformats.org/officeDocument/2006/relationships/image" Target="../media/image25.jpeg"/></Relationships>
</file>

<file path=ppt/slides/_rels/slide8.xml.rels><?xml version="1.0" encoding="UTF-8" standalone="yes"?>
<Relationships xmlns="http://schemas.openxmlformats.org/package/2006/relationships"><Relationship Id="rId8" Type="http://schemas.openxmlformats.org/officeDocument/2006/relationships/hyperlink" Target="mailto:info@rizqtech.co.in" TargetMode="External"/><Relationship Id="rId13" Type="http://schemas.openxmlformats.org/officeDocument/2006/relationships/image" Target="../media/image31.jpeg"/><Relationship Id="rId3" Type="http://schemas.openxmlformats.org/officeDocument/2006/relationships/image" Target="../media/image2.jpeg"/><Relationship Id="rId7" Type="http://schemas.openxmlformats.org/officeDocument/2006/relationships/image" Target="../media/image29.jpeg"/><Relationship Id="rId12" Type="http://schemas.openxmlformats.org/officeDocument/2006/relationships/image" Target="../media/image30.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8.jpeg"/><Relationship Id="rId11" Type="http://schemas.openxmlformats.org/officeDocument/2006/relationships/image" Target="../media/image4.jpeg"/><Relationship Id="rId5" Type="http://schemas.openxmlformats.org/officeDocument/2006/relationships/image" Target="../media/image27.jpeg"/><Relationship Id="rId15" Type="http://schemas.openxmlformats.org/officeDocument/2006/relationships/image" Target="../media/image33.jpeg"/><Relationship Id="rId10" Type="http://schemas.openxmlformats.org/officeDocument/2006/relationships/image" Target="../media/image3.jpeg"/><Relationship Id="rId4" Type="http://schemas.openxmlformats.org/officeDocument/2006/relationships/image" Target="../media/image5.jpeg"/><Relationship Id="rId9" Type="http://schemas.openxmlformats.org/officeDocument/2006/relationships/hyperlink" Target="mailto:rizq_tech@yahoo.com" TargetMode="External"/><Relationship Id="rId14" Type="http://schemas.openxmlformats.org/officeDocument/2006/relationships/image" Target="../media/image32.jpeg"/></Relationships>
</file>

<file path=ppt/slides/_rels/slide9.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image" Target="../media/image2.jpeg"/><Relationship Id="rId7"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hyperlink" Target="mailto:rizq_tech@yahoo.com" TargetMode="External"/><Relationship Id="rId5" Type="http://schemas.openxmlformats.org/officeDocument/2006/relationships/hyperlink" Target="mailto:info@rizqtech.co.in" TargetMode="External"/><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8" Type="http://schemas.openxmlformats.org/officeDocument/2006/relationships/image" Target="../media/image4.jpeg"/><Relationship Id="rId13" Type="http://schemas.openxmlformats.org/officeDocument/2006/relationships/image" Target="../media/image37.jpeg"/><Relationship Id="rId3" Type="http://schemas.openxmlformats.org/officeDocument/2006/relationships/image" Target="../media/image2.jpeg"/><Relationship Id="rId7" Type="http://schemas.openxmlformats.org/officeDocument/2006/relationships/image" Target="../media/image3.jpeg"/><Relationship Id="rId12" Type="http://schemas.openxmlformats.org/officeDocument/2006/relationships/image" Target="../media/image36.jp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hyperlink" Target="mailto:rizq_tech@yahoo.com" TargetMode="External"/><Relationship Id="rId11" Type="http://schemas.openxmlformats.org/officeDocument/2006/relationships/image" Target="../media/image15.jpeg"/><Relationship Id="rId5" Type="http://schemas.openxmlformats.org/officeDocument/2006/relationships/hyperlink" Target="mailto:info@rizqtech.co.in" TargetMode="External"/><Relationship Id="rId10" Type="http://schemas.openxmlformats.org/officeDocument/2006/relationships/image" Target="../media/image35.jpeg"/><Relationship Id="rId4" Type="http://schemas.openxmlformats.org/officeDocument/2006/relationships/image" Target="../media/image5.jpeg"/><Relationship Id="rId9" Type="http://schemas.openxmlformats.org/officeDocument/2006/relationships/image" Target="../media/image34.jpeg"/><Relationship Id="rId14" Type="http://schemas.openxmlformats.org/officeDocument/2006/relationships/image" Target="../media/image38.jpeg"/></Relationships>
</file>

<file path=ppt/slides/_rels/slide11.xml.rels><?xml version="1.0" encoding="UTF-8" standalone="yes"?>
<Relationships xmlns="http://schemas.openxmlformats.org/package/2006/relationships"><Relationship Id="rId8" Type="http://schemas.openxmlformats.org/officeDocument/2006/relationships/image" Target="../media/image4.jpeg"/><Relationship Id="rId13" Type="http://schemas.openxmlformats.org/officeDocument/2006/relationships/image" Target="../media/image14.png"/><Relationship Id="rId3" Type="http://schemas.openxmlformats.org/officeDocument/2006/relationships/image" Target="../media/image2.jpeg"/><Relationship Id="rId7" Type="http://schemas.openxmlformats.org/officeDocument/2006/relationships/image" Target="../media/image3.jpeg"/><Relationship Id="rId12" Type="http://schemas.openxmlformats.org/officeDocument/2006/relationships/image" Target="../media/image42.jpe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hyperlink" Target="mailto:rizq_tech@yahoo.com" TargetMode="External"/><Relationship Id="rId11" Type="http://schemas.openxmlformats.org/officeDocument/2006/relationships/image" Target="../media/image41.jpeg"/><Relationship Id="rId5" Type="http://schemas.openxmlformats.org/officeDocument/2006/relationships/hyperlink" Target="mailto:info@rizqtech.co.in" TargetMode="External"/><Relationship Id="rId10" Type="http://schemas.openxmlformats.org/officeDocument/2006/relationships/image" Target="../media/image40.jpeg"/><Relationship Id="rId4" Type="http://schemas.openxmlformats.org/officeDocument/2006/relationships/image" Target="../media/image5.jpeg"/><Relationship Id="rId9" Type="http://schemas.openxmlformats.org/officeDocument/2006/relationships/image" Target="../media/image39.jpeg"/><Relationship Id="rId14" Type="http://schemas.openxmlformats.org/officeDocument/2006/relationships/image" Target="../media/image43.jpg"/></Relationships>
</file>

<file path=ppt/slides/_rels/slide12.xml.rels><?xml version="1.0" encoding="UTF-8" standalone="yes"?>
<Relationships xmlns="http://schemas.openxmlformats.org/package/2006/relationships"><Relationship Id="rId8" Type="http://schemas.openxmlformats.org/officeDocument/2006/relationships/image" Target="../media/image4.jpeg"/><Relationship Id="rId13" Type="http://schemas.openxmlformats.org/officeDocument/2006/relationships/image" Target="../media/image21.jpeg"/><Relationship Id="rId3" Type="http://schemas.openxmlformats.org/officeDocument/2006/relationships/image" Target="../media/image2.jpeg"/><Relationship Id="rId7" Type="http://schemas.openxmlformats.org/officeDocument/2006/relationships/image" Target="../media/image3.jpeg"/><Relationship Id="rId12" Type="http://schemas.openxmlformats.org/officeDocument/2006/relationships/image" Target="../media/image46.jp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hyperlink" Target="mailto:rizq_tech@yahoo.com" TargetMode="External"/><Relationship Id="rId11" Type="http://schemas.openxmlformats.org/officeDocument/2006/relationships/image" Target="../media/image45.jpg"/><Relationship Id="rId5" Type="http://schemas.openxmlformats.org/officeDocument/2006/relationships/hyperlink" Target="mailto:info@rizqtech.co.in" TargetMode="External"/><Relationship Id="rId10" Type="http://schemas.openxmlformats.org/officeDocument/2006/relationships/image" Target="../media/image29.jpeg"/><Relationship Id="rId4" Type="http://schemas.openxmlformats.org/officeDocument/2006/relationships/image" Target="../media/image5.jpeg"/><Relationship Id="rId9" Type="http://schemas.openxmlformats.org/officeDocument/2006/relationships/image" Target="../media/image44.jpeg"/><Relationship Id="rId14" Type="http://schemas.openxmlformats.org/officeDocument/2006/relationships/image" Target="../media/image27.jpeg"/></Relationships>
</file>

<file path=ppt/slides/_rels/slide13.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image" Target="../media/image2.jpeg"/><Relationship Id="rId7" Type="http://schemas.openxmlformats.org/officeDocument/2006/relationships/image" Target="../media/image3.jpeg"/><Relationship Id="rId12" Type="http://schemas.openxmlformats.org/officeDocument/2006/relationships/image" Target="../media/image49.jpe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hyperlink" Target="mailto:rizq_tech@yahoo.com" TargetMode="External"/><Relationship Id="rId11" Type="http://schemas.openxmlformats.org/officeDocument/2006/relationships/image" Target="../media/image28.jpeg"/><Relationship Id="rId5" Type="http://schemas.openxmlformats.org/officeDocument/2006/relationships/hyperlink" Target="mailto:info@rizqtech.co.in" TargetMode="External"/><Relationship Id="rId10" Type="http://schemas.openxmlformats.org/officeDocument/2006/relationships/image" Target="../media/image48.jpg"/><Relationship Id="rId4" Type="http://schemas.openxmlformats.org/officeDocument/2006/relationships/image" Target="../media/image5.jpeg"/><Relationship Id="rId9" Type="http://schemas.openxmlformats.org/officeDocument/2006/relationships/image" Target="../media/image47.jpg"/></Relationships>
</file>

<file path=ppt/slides/_rels/slide14.xml.rels><?xml version="1.0" encoding="UTF-8" standalone="yes"?>
<Relationships xmlns="http://schemas.openxmlformats.org/package/2006/relationships"><Relationship Id="rId8" Type="http://schemas.openxmlformats.org/officeDocument/2006/relationships/image" Target="../media/image4.jpeg"/><Relationship Id="rId13" Type="http://schemas.openxmlformats.org/officeDocument/2006/relationships/image" Target="../media/image54.jpeg"/><Relationship Id="rId3" Type="http://schemas.openxmlformats.org/officeDocument/2006/relationships/image" Target="../media/image2.jpeg"/><Relationship Id="rId7" Type="http://schemas.openxmlformats.org/officeDocument/2006/relationships/image" Target="../media/image3.jpeg"/><Relationship Id="rId12" Type="http://schemas.openxmlformats.org/officeDocument/2006/relationships/image" Target="../media/image53.jpe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hyperlink" Target="mailto:rizq_tech@yahoo.com" TargetMode="External"/><Relationship Id="rId11" Type="http://schemas.openxmlformats.org/officeDocument/2006/relationships/image" Target="../media/image52.jpg"/><Relationship Id="rId5" Type="http://schemas.openxmlformats.org/officeDocument/2006/relationships/hyperlink" Target="mailto:info@rizqtech.co.in" TargetMode="External"/><Relationship Id="rId10" Type="http://schemas.openxmlformats.org/officeDocument/2006/relationships/image" Target="../media/image51.jpeg"/><Relationship Id="rId4" Type="http://schemas.openxmlformats.org/officeDocument/2006/relationships/image" Target="../media/image5.jpeg"/><Relationship Id="rId9" Type="http://schemas.openxmlformats.org/officeDocument/2006/relationships/image" Target="../media/image50.jpeg"/><Relationship Id="rId14" Type="http://schemas.openxmlformats.org/officeDocument/2006/relationships/image" Target="../media/image55.jpeg"/></Relationships>
</file>

<file path=ppt/slides/_rels/slide15.xml.rels><?xml version="1.0" encoding="UTF-8" standalone="yes"?>
<Relationships xmlns="http://schemas.openxmlformats.org/package/2006/relationships"><Relationship Id="rId8" Type="http://schemas.openxmlformats.org/officeDocument/2006/relationships/image" Target="../media/image4.jpeg"/><Relationship Id="rId13" Type="http://schemas.openxmlformats.org/officeDocument/2006/relationships/image" Target="../media/image58.jpeg"/><Relationship Id="rId3" Type="http://schemas.openxmlformats.org/officeDocument/2006/relationships/image" Target="../media/image2.jpeg"/><Relationship Id="rId7" Type="http://schemas.openxmlformats.org/officeDocument/2006/relationships/image" Target="../media/image3.jpeg"/><Relationship Id="rId12" Type="http://schemas.openxmlformats.org/officeDocument/2006/relationships/image" Target="../media/image57.jpe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hyperlink" Target="mailto:rizq_tech@yahoo.com" TargetMode="External"/><Relationship Id="rId11" Type="http://schemas.openxmlformats.org/officeDocument/2006/relationships/image" Target="../media/image56.jpeg"/><Relationship Id="rId5" Type="http://schemas.openxmlformats.org/officeDocument/2006/relationships/hyperlink" Target="mailto:info@rizqtech.co.in" TargetMode="External"/><Relationship Id="rId10" Type="http://schemas.openxmlformats.org/officeDocument/2006/relationships/image" Target="../media/image51.jpeg"/><Relationship Id="rId4" Type="http://schemas.openxmlformats.org/officeDocument/2006/relationships/image" Target="../media/image5.jpeg"/><Relationship Id="rId9" Type="http://schemas.openxmlformats.org/officeDocument/2006/relationships/image" Target="../media/image50.jpeg"/><Relationship Id="rId14" Type="http://schemas.openxmlformats.org/officeDocument/2006/relationships/image" Target="../media/image59.jpeg"/></Relationships>
</file>

<file path=ppt/slides/_rels/slide16.xml.rels><?xml version="1.0" encoding="UTF-8" standalone="yes"?>
<Relationships xmlns="http://schemas.openxmlformats.org/package/2006/relationships"><Relationship Id="rId8" Type="http://schemas.openxmlformats.org/officeDocument/2006/relationships/image" Target="../media/image4.jpeg"/><Relationship Id="rId13" Type="http://schemas.openxmlformats.org/officeDocument/2006/relationships/image" Target="../media/image62.jpeg"/><Relationship Id="rId3" Type="http://schemas.openxmlformats.org/officeDocument/2006/relationships/image" Target="../media/image2.jpeg"/><Relationship Id="rId7" Type="http://schemas.openxmlformats.org/officeDocument/2006/relationships/image" Target="../media/image3.jpeg"/><Relationship Id="rId12" Type="http://schemas.openxmlformats.org/officeDocument/2006/relationships/image" Target="../media/image61.jpe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hyperlink" Target="mailto:rizq_tech@yahoo.com" TargetMode="External"/><Relationship Id="rId11" Type="http://schemas.openxmlformats.org/officeDocument/2006/relationships/image" Target="../media/image60.jpeg"/><Relationship Id="rId5" Type="http://schemas.openxmlformats.org/officeDocument/2006/relationships/hyperlink" Target="mailto:info@rizqtech.co.in" TargetMode="External"/><Relationship Id="rId10" Type="http://schemas.openxmlformats.org/officeDocument/2006/relationships/image" Target="../media/image51.jpeg"/><Relationship Id="rId4" Type="http://schemas.openxmlformats.org/officeDocument/2006/relationships/image" Target="../media/image5.jpeg"/><Relationship Id="rId9" Type="http://schemas.openxmlformats.org/officeDocument/2006/relationships/image" Target="../media/image50.jpeg"/><Relationship Id="rId14" Type="http://schemas.openxmlformats.org/officeDocument/2006/relationships/image" Target="../media/image63.jpeg"/></Relationships>
</file>

<file path=ppt/slides/_rels/slide17.xml.rels><?xml version="1.0" encoding="UTF-8" standalone="yes"?>
<Relationships xmlns="http://schemas.openxmlformats.org/package/2006/relationships"><Relationship Id="rId8" Type="http://schemas.openxmlformats.org/officeDocument/2006/relationships/image" Target="../media/image4.jpeg"/><Relationship Id="rId13" Type="http://schemas.openxmlformats.org/officeDocument/2006/relationships/image" Target="../media/image66.jpg"/><Relationship Id="rId3" Type="http://schemas.openxmlformats.org/officeDocument/2006/relationships/image" Target="../media/image2.jpeg"/><Relationship Id="rId7" Type="http://schemas.openxmlformats.org/officeDocument/2006/relationships/image" Target="../media/image3.jpeg"/><Relationship Id="rId12" Type="http://schemas.openxmlformats.org/officeDocument/2006/relationships/image" Target="../media/image65.jp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hyperlink" Target="mailto:rizq_tech@yahoo.com" TargetMode="External"/><Relationship Id="rId11" Type="http://schemas.openxmlformats.org/officeDocument/2006/relationships/image" Target="../media/image64.jpeg"/><Relationship Id="rId5" Type="http://schemas.openxmlformats.org/officeDocument/2006/relationships/hyperlink" Target="mailto:info@rizqtech.co.in" TargetMode="External"/><Relationship Id="rId10" Type="http://schemas.openxmlformats.org/officeDocument/2006/relationships/image" Target="../media/image51.jpeg"/><Relationship Id="rId4" Type="http://schemas.openxmlformats.org/officeDocument/2006/relationships/image" Target="../media/image5.jpeg"/><Relationship Id="rId9" Type="http://schemas.openxmlformats.org/officeDocument/2006/relationships/image" Target="../media/image50.jpeg"/><Relationship Id="rId14" Type="http://schemas.openxmlformats.org/officeDocument/2006/relationships/image" Target="../media/image67.jpg"/></Relationships>
</file>

<file path=ppt/slides/_rels/slide18.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image" Target="../media/image2.jpeg"/><Relationship Id="rId7" Type="http://schemas.openxmlformats.org/officeDocument/2006/relationships/image" Target="../media/image3.jpeg"/><Relationship Id="rId12" Type="http://schemas.openxmlformats.org/officeDocument/2006/relationships/image" Target="../media/image70.jp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hyperlink" Target="mailto:rizq_tech@yahoo.com" TargetMode="External"/><Relationship Id="rId11" Type="http://schemas.openxmlformats.org/officeDocument/2006/relationships/image" Target="../media/image69.jpg"/><Relationship Id="rId5" Type="http://schemas.openxmlformats.org/officeDocument/2006/relationships/hyperlink" Target="mailto:info@rizqtech.co.in" TargetMode="External"/><Relationship Id="rId10" Type="http://schemas.openxmlformats.org/officeDocument/2006/relationships/image" Target="../media/image7.png"/><Relationship Id="rId4" Type="http://schemas.openxmlformats.org/officeDocument/2006/relationships/image" Target="../media/image5.jpeg"/><Relationship Id="rId9" Type="http://schemas.openxmlformats.org/officeDocument/2006/relationships/image" Target="../media/image68.jpeg"/></Relationships>
</file>

<file path=ppt/slides/_rels/slide19.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image" Target="../media/image2.jpeg"/><Relationship Id="rId7"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hyperlink" Target="mailto:rizq_tech@yahoo.com" TargetMode="External"/><Relationship Id="rId5" Type="http://schemas.openxmlformats.org/officeDocument/2006/relationships/hyperlink" Target="mailto:info@rizqtech.co.in" TargetMode="External"/><Relationship Id="rId4" Type="http://schemas.openxmlformats.org/officeDocument/2006/relationships/image" Target="../media/image5.jpeg"/></Relationships>
</file>

<file path=ppt/slides/_rels/slide20.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image" Target="../media/image2.jpeg"/><Relationship Id="rId7" Type="http://schemas.openxmlformats.org/officeDocument/2006/relationships/image" Target="../media/image3.jpe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hyperlink" Target="mailto:rizq_tech@yahoo.com" TargetMode="External"/><Relationship Id="rId5" Type="http://schemas.openxmlformats.org/officeDocument/2006/relationships/hyperlink" Target="mailto:info@rizqtech.co.in" TargetMode="External"/><Relationship Id="rId4" Type="http://schemas.openxmlformats.org/officeDocument/2006/relationships/image" Target="../media/image5.jpeg"/></Relationships>
</file>

<file path=ppt/slides/_rels/slide21.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image" Target="../media/image2.jpeg"/><Relationship Id="rId7" Type="http://schemas.openxmlformats.org/officeDocument/2006/relationships/hyperlink" Target="mailto:rizq_tech@yahoo.com" TargetMode="External"/><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hyperlink" Target="mailto:info@rizqtech.co.in" TargetMode="External"/><Relationship Id="rId5" Type="http://schemas.openxmlformats.org/officeDocument/2006/relationships/hyperlink" Target="https://www.sunpharma.com/" TargetMode="External"/><Relationship Id="rId4" Type="http://schemas.openxmlformats.org/officeDocument/2006/relationships/image" Target="../media/image5.jpeg"/><Relationship Id="rId9" Type="http://schemas.openxmlformats.org/officeDocument/2006/relationships/image" Target="../media/image4.jpeg"/></Relationships>
</file>

<file path=ppt/slides/_rels/slide22.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image" Target="../media/image2.jpeg"/><Relationship Id="rId7" Type="http://schemas.openxmlformats.org/officeDocument/2006/relationships/image" Target="../media/image3.jpe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hyperlink" Target="mailto:rizq_tech@yahoo.com" TargetMode="External"/><Relationship Id="rId5" Type="http://schemas.openxmlformats.org/officeDocument/2006/relationships/hyperlink" Target="mailto:info@rizqtech.co.in" TargetMode="External"/><Relationship Id="rId4" Type="http://schemas.openxmlformats.org/officeDocument/2006/relationships/image" Target="../media/image5.jpeg"/></Relationships>
</file>

<file path=ppt/slides/_rels/slide23.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image" Target="../media/image2.jpeg"/><Relationship Id="rId7" Type="http://schemas.openxmlformats.org/officeDocument/2006/relationships/image" Target="../media/image3.jpe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hyperlink" Target="mailto:rizq_tech@yahoo.com" TargetMode="External"/><Relationship Id="rId5" Type="http://schemas.openxmlformats.org/officeDocument/2006/relationships/hyperlink" Target="mailto:info@rizqtech.co.in" TargetMode="External"/><Relationship Id="rId4" Type="http://schemas.openxmlformats.org/officeDocument/2006/relationships/image" Target="../media/image5.jpeg"/><Relationship Id="rId9" Type="http://schemas.openxmlformats.org/officeDocument/2006/relationships/hyperlink" Target="http://www.irontechgroup.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ensound-perception.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124200" y="4267200"/>
            <a:ext cx="609600" cy="609600"/>
          </a:xfrm>
          <a:prstGeom prst="rect">
            <a:avLst/>
          </a:prstGeom>
        </p:spPr>
      </p:pic>
      <p:pic>
        <p:nvPicPr>
          <p:cNvPr id="25" name="Picture 24" descr="DryIceBlasting.jpg"/>
          <p:cNvPicPr>
            <a:picLocks noChangeAspect="1"/>
          </p:cNvPicPr>
          <p:nvPr/>
        </p:nvPicPr>
        <p:blipFill>
          <a:blip r:embed="rId6"/>
          <a:stretch>
            <a:fillRect/>
          </a:stretch>
        </p:blipFill>
        <p:spPr>
          <a:xfrm>
            <a:off x="152400" y="1371601"/>
            <a:ext cx="6553200" cy="6629399"/>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53" name="Right Triangle 52"/>
          <p:cNvSpPr/>
          <p:nvPr/>
        </p:nvSpPr>
        <p:spPr>
          <a:xfrm rot="10800000">
            <a:off x="5638800" y="152400"/>
            <a:ext cx="1219200" cy="1066798"/>
          </a:xfrm>
          <a:prstGeom prst="rtTriangle">
            <a:avLst/>
          </a:prstGeom>
          <a:solidFill>
            <a:srgbClr val="3EBEE6"/>
          </a:solidFill>
          <a:ln w="12700" cap="flat" cmpd="dbl">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7" name="Footer Placeholder 6"/>
          <p:cNvSpPr>
            <a:spLocks noGrp="1"/>
          </p:cNvSpPr>
          <p:nvPr>
            <p:ph type="ftr" sz="quarter" idx="11"/>
          </p:nvPr>
        </p:nvSpPr>
        <p:spPr>
          <a:xfrm>
            <a:off x="76200" y="8153400"/>
            <a:ext cx="1524000" cy="808567"/>
          </a:xfrm>
        </p:spPr>
        <p:txBody>
          <a:bodyPr/>
          <a:lstStyle/>
          <a:p>
            <a:pPr algn="l"/>
            <a:r>
              <a:rPr lang="en-US" sz="1050" b="1" dirty="0" smtClean="0"/>
              <a:t>REG OFFICE:</a:t>
            </a:r>
          </a:p>
          <a:p>
            <a:pPr algn="l"/>
            <a:r>
              <a:rPr lang="en-US" sz="1050" dirty="0" smtClean="0"/>
              <a:t>3 AAMENA DUPLEX,</a:t>
            </a:r>
          </a:p>
          <a:p>
            <a:pPr algn="l"/>
            <a:r>
              <a:rPr lang="en-US" sz="1050" dirty="0" smtClean="0"/>
              <a:t>TANDALJAVASNA ROAD</a:t>
            </a:r>
          </a:p>
          <a:p>
            <a:pPr algn="l"/>
            <a:r>
              <a:rPr lang="en-US" sz="1050" dirty="0" smtClean="0"/>
              <a:t>VADODARA-390020,</a:t>
            </a:r>
          </a:p>
          <a:p>
            <a:pPr algn="l"/>
            <a:r>
              <a:rPr lang="en-US" sz="1050" dirty="0" smtClean="0"/>
              <a:t>GUJARAT, INDIA</a:t>
            </a:r>
            <a:endParaRPr lang="en-US" sz="1050" dirty="0"/>
          </a:p>
        </p:txBody>
      </p:sp>
      <p:sp>
        <p:nvSpPr>
          <p:cNvPr id="8" name="Footer Placeholder 6"/>
          <p:cNvSpPr txBox="1">
            <a:spLocks/>
          </p:cNvSpPr>
          <p:nvPr/>
        </p:nvSpPr>
        <p:spPr>
          <a:xfrm>
            <a:off x="1600200" y="8153400"/>
            <a:ext cx="1295400" cy="808567"/>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rPr>
              <a:t>WORKS IT: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486/2 GIDC,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 MAKRPURA,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VADODARA-390010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GUJARAT, INDIA</a:t>
            </a:r>
            <a:endParaRPr kumimoji="0" lang="en-US" sz="105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9" name="Footer Placeholder 6"/>
          <p:cNvSpPr txBox="1">
            <a:spLocks/>
          </p:cNvSpPr>
          <p:nvPr/>
        </p:nvSpPr>
        <p:spPr>
          <a:xfrm>
            <a:off x="2895600" y="8153400"/>
            <a:ext cx="2286000" cy="808567"/>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PHONE NO:+91-7600807606</a:t>
            </a:r>
          </a:p>
          <a:p>
            <a:r>
              <a:rPr lang="en-US" sz="1050" dirty="0" smtClean="0">
                <a:solidFill>
                  <a:schemeClr val="tx1">
                    <a:tint val="75000"/>
                  </a:schemeClr>
                </a:solidFill>
              </a:rPr>
              <a:t>                     +91-9624690662</a:t>
            </a:r>
          </a:p>
          <a:p>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E-MAIL: </a:t>
            </a: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hlinkClick r:id="rId7"/>
              </a:rPr>
              <a:t>info@rizqtech.co.in</a:t>
            </a: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r>
              <a:rPr lang="en-US" sz="1050" dirty="0" smtClean="0">
                <a:solidFill>
                  <a:schemeClr val="tx1">
                    <a:tint val="75000"/>
                  </a:schemeClr>
                </a:solidFill>
              </a:rPr>
              <a:t>               </a:t>
            </a:r>
            <a:r>
              <a:rPr lang="en-US" sz="1050" dirty="0" smtClean="0">
                <a:solidFill>
                  <a:schemeClr val="tx1">
                    <a:tint val="75000"/>
                  </a:schemeClr>
                </a:solidFill>
                <a:hlinkClick r:id="rId8"/>
              </a:rPr>
              <a:t>rizq_tech@yahoo.com</a:t>
            </a:r>
            <a:endParaRPr lang="en-US" sz="1050" dirty="0" smtClean="0">
              <a:solidFill>
                <a:schemeClr val="tx1">
                  <a:tint val="75000"/>
                </a:schemeClr>
              </a:solidFill>
            </a:endParaRPr>
          </a:p>
          <a:p>
            <a:r>
              <a:rPr lang="en-US" sz="1050" dirty="0" smtClean="0">
                <a:solidFill>
                  <a:schemeClr val="tx1">
                    <a:tint val="75000"/>
                  </a:schemeClr>
                </a:solidFill>
              </a:rPr>
              <a:t>WEBSITE: www.riztechengineers.com</a:t>
            </a:r>
          </a:p>
          <a:p>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
        <p:nvSpPr>
          <p:cNvPr id="10" name="Footer Placeholder 6"/>
          <p:cNvSpPr txBox="1">
            <a:spLocks/>
          </p:cNvSpPr>
          <p:nvPr/>
        </p:nvSpPr>
        <p:spPr>
          <a:xfrm>
            <a:off x="5105400" y="8259233"/>
            <a:ext cx="1066800" cy="808567"/>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dirty="0" smtClean="0">
                <a:solidFill>
                  <a:schemeClr val="tx1">
                    <a:tint val="75000"/>
                  </a:schemeClr>
                </a:solidFill>
              </a:rPr>
              <a:t>ISO 9001:2015</a:t>
            </a:r>
            <a:endPar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50" b="1" dirty="0" smtClean="0">
              <a:solidFill>
                <a:schemeClr val="tx1">
                  <a:tint val="7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rPr>
              <a:t>ISO 45001:2018</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b="1" dirty="0" smtClean="0">
              <a:solidFill>
                <a:schemeClr val="tx1">
                  <a:tint val="7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pic>
        <p:nvPicPr>
          <p:cNvPr id="12" name="Picture 11" descr="45001(@).jpg"/>
          <p:cNvPicPr>
            <a:picLocks noChangeAspect="1"/>
          </p:cNvPicPr>
          <p:nvPr/>
        </p:nvPicPr>
        <p:blipFill>
          <a:blip r:embed="rId9" cstate="print"/>
          <a:stretch>
            <a:fillRect/>
          </a:stretch>
        </p:blipFill>
        <p:spPr>
          <a:xfrm>
            <a:off x="6218910" y="8534400"/>
            <a:ext cx="410490" cy="414751"/>
          </a:xfrm>
          <a:prstGeom prst="rect">
            <a:avLst/>
          </a:prstGeom>
        </p:spPr>
      </p:pic>
      <p:pic>
        <p:nvPicPr>
          <p:cNvPr id="13" name="Picture 12" descr="400868_Final Manual_Sardha Universi.jpg"/>
          <p:cNvPicPr>
            <a:picLocks noChangeAspect="1"/>
          </p:cNvPicPr>
          <p:nvPr/>
        </p:nvPicPr>
        <p:blipFill>
          <a:blip r:embed="rId10" cstate="print"/>
          <a:stretch>
            <a:fillRect/>
          </a:stretch>
        </p:blipFill>
        <p:spPr>
          <a:xfrm>
            <a:off x="6233655" y="8077200"/>
            <a:ext cx="381000" cy="429055"/>
          </a:xfrm>
          <a:prstGeom prst="rect">
            <a:avLst/>
          </a:prstGeom>
        </p:spPr>
      </p:pic>
      <p:cxnSp>
        <p:nvCxnSpPr>
          <p:cNvPr id="16" name="Straight Connector 15"/>
          <p:cNvCxnSpPr/>
          <p:nvPr/>
        </p:nvCxnSpPr>
        <p:spPr>
          <a:xfrm>
            <a:off x="152400" y="8077200"/>
            <a:ext cx="6553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52400" y="8026400"/>
            <a:ext cx="6553200" cy="1588"/>
          </a:xfrm>
          <a:prstGeom prst="line">
            <a:avLst/>
          </a:prstGeom>
        </p:spPr>
        <p:style>
          <a:lnRef idx="1">
            <a:schemeClr val="accent1"/>
          </a:lnRef>
          <a:fillRef idx="0">
            <a:schemeClr val="accent1"/>
          </a:fillRef>
          <a:effectRef idx="0">
            <a:schemeClr val="accent1"/>
          </a:effectRef>
          <a:fontRef idx="minor">
            <a:schemeClr val="tx1"/>
          </a:fontRef>
        </p:style>
      </p:cxnSp>
      <p:pic>
        <p:nvPicPr>
          <p:cNvPr id="31" name="Picture 30" descr="logo riz.jpg"/>
          <p:cNvPicPr>
            <a:picLocks noChangeAspect="1"/>
          </p:cNvPicPr>
          <p:nvPr/>
        </p:nvPicPr>
        <p:blipFill>
          <a:blip r:embed="rId11"/>
          <a:stretch>
            <a:fillRect/>
          </a:stretch>
        </p:blipFill>
        <p:spPr>
          <a:xfrm>
            <a:off x="195569" y="304801"/>
            <a:ext cx="718831" cy="767118"/>
          </a:xfrm>
          <a:prstGeom prst="rect">
            <a:avLst/>
          </a:prstGeom>
          <a:noFill/>
          <a:ln>
            <a:noFill/>
          </a:ln>
        </p:spPr>
      </p:pic>
      <p:sp>
        <p:nvSpPr>
          <p:cNvPr id="33" name="TextBox 32"/>
          <p:cNvSpPr txBox="1"/>
          <p:nvPr/>
        </p:nvSpPr>
        <p:spPr>
          <a:xfrm>
            <a:off x="1447800" y="76200"/>
            <a:ext cx="5257800" cy="707886"/>
          </a:xfrm>
          <a:prstGeom prst="rect">
            <a:avLst/>
          </a:prstGeom>
          <a:noFill/>
        </p:spPr>
        <p:txBody>
          <a:bodyPr wrap="square" rtlCol="0" anchor="ctr">
            <a:spAutoFit/>
          </a:bodyPr>
          <a:lstStyle/>
          <a:p>
            <a:r>
              <a:rPr lang="en-US" sz="4000" b="1" dirty="0" smtClean="0">
                <a:solidFill>
                  <a:srgbClr val="002060"/>
                </a:solidFill>
                <a:latin typeface="Gabriola" pitchFamily="82" charset="0"/>
                <a:cs typeface="Aparajita" pitchFamily="34" charset="0"/>
              </a:rPr>
              <a:t>RIZQTECH ENGINEERS</a:t>
            </a:r>
            <a:endParaRPr lang="en-IN" sz="4000" b="1" dirty="0">
              <a:solidFill>
                <a:srgbClr val="002060"/>
              </a:solidFill>
              <a:latin typeface="Gabriola" pitchFamily="82" charset="0"/>
              <a:cs typeface="Aparajita" pitchFamily="34" charset="0"/>
            </a:endParaRPr>
          </a:p>
        </p:txBody>
      </p:sp>
      <p:sp>
        <p:nvSpPr>
          <p:cNvPr id="49" name="TextBox 48"/>
          <p:cNvSpPr txBox="1"/>
          <p:nvPr/>
        </p:nvSpPr>
        <p:spPr>
          <a:xfrm>
            <a:off x="1143000" y="685800"/>
            <a:ext cx="5105400" cy="400110"/>
          </a:xfrm>
          <a:prstGeom prst="rect">
            <a:avLst/>
          </a:prstGeom>
          <a:noFill/>
        </p:spPr>
        <p:txBody>
          <a:bodyPr wrap="square" rtlCol="0">
            <a:spAutoFit/>
          </a:bodyPr>
          <a:lstStyle/>
          <a:p>
            <a:r>
              <a:rPr lang="en-US" sz="2000" b="1" dirty="0" smtClean="0">
                <a:solidFill>
                  <a:schemeClr val="accent4">
                    <a:lumMod val="50000"/>
                  </a:schemeClr>
                </a:solidFill>
                <a:latin typeface="Gabriola" pitchFamily="82" charset="0"/>
              </a:rPr>
              <a:t>A CONSULTING DESGIN &amp; MANUFACTURING FIRM</a:t>
            </a:r>
            <a:endParaRPr lang="en-IN" sz="2000" b="1" dirty="0">
              <a:solidFill>
                <a:schemeClr val="accent4">
                  <a:lumMod val="50000"/>
                </a:schemeClr>
              </a:solidFill>
              <a:latin typeface="Gabriola" pitchFamily="82" charset="0"/>
            </a:endParaRPr>
          </a:p>
        </p:txBody>
      </p:sp>
      <p:sp>
        <p:nvSpPr>
          <p:cNvPr id="52" name="Right Triangle 51"/>
          <p:cNvSpPr/>
          <p:nvPr/>
        </p:nvSpPr>
        <p:spPr>
          <a:xfrm rot="10800000">
            <a:off x="6019800" y="152400"/>
            <a:ext cx="838200" cy="685800"/>
          </a:xfrm>
          <a:prstGeom prst="rtTriangle">
            <a:avLst/>
          </a:prstGeom>
          <a:solidFill>
            <a:srgbClr val="6CD2D2"/>
          </a:solidFill>
          <a:ln w="12700" cap="flat"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60" name="Rounded Rectangle 59"/>
          <p:cNvSpPr/>
          <p:nvPr/>
        </p:nvSpPr>
        <p:spPr>
          <a:xfrm>
            <a:off x="304800" y="1143000"/>
            <a:ext cx="2362200" cy="2209800"/>
          </a:xfrm>
          <a:prstGeom prst="roundRect">
            <a:avLst/>
          </a:prstGeom>
          <a:blipFill dpi="0" rotWithShape="1">
            <a:blip r:embed="rId12"/>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61" name="Rounded Rectangle 60"/>
          <p:cNvSpPr/>
          <p:nvPr/>
        </p:nvSpPr>
        <p:spPr>
          <a:xfrm>
            <a:off x="304800" y="3429000"/>
            <a:ext cx="2362200" cy="2209800"/>
          </a:xfrm>
          <a:prstGeom prst="roundRect">
            <a:avLst/>
          </a:prstGeom>
          <a:blipFill>
            <a:blip r:embed="rId13"/>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62" name="Rounded Rectangle 61"/>
          <p:cNvSpPr/>
          <p:nvPr/>
        </p:nvSpPr>
        <p:spPr>
          <a:xfrm>
            <a:off x="304800" y="5715000"/>
            <a:ext cx="2362200" cy="2209800"/>
          </a:xfrm>
          <a:prstGeom prst="roundRect">
            <a:avLst/>
          </a:prstGeom>
          <a:blipFill>
            <a:blip r:embed="rId14" cstate="prin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65" name="Rounded Rectangle 64"/>
          <p:cNvSpPr/>
          <p:nvPr/>
        </p:nvSpPr>
        <p:spPr>
          <a:xfrm>
            <a:off x="3200400" y="1219200"/>
            <a:ext cx="3124200" cy="1600200"/>
          </a:xfrm>
          <a:prstGeom prst="roundRect">
            <a:avLst/>
          </a:prstGeom>
          <a:gradFill flip="none" rotWithShape="1">
            <a:gsLst>
              <a:gs pos="0">
                <a:srgbClr val="8488C4"/>
              </a:gs>
              <a:gs pos="53000">
                <a:srgbClr val="D4DEFF"/>
              </a:gs>
              <a:gs pos="83000">
                <a:srgbClr val="D4DEFF"/>
              </a:gs>
              <a:gs pos="100000">
                <a:srgbClr val="96AB94"/>
              </a:gs>
            </a:gsLst>
            <a:lin ang="18900000" scaled="0"/>
            <a:tileRect/>
          </a:gradFill>
          <a:ln>
            <a:gradFill>
              <a:gsLst>
                <a:gs pos="0">
                  <a:srgbClr val="CCCCFF"/>
                </a:gs>
                <a:gs pos="17999">
                  <a:srgbClr val="99CCFF"/>
                </a:gs>
                <a:gs pos="36000">
                  <a:srgbClr val="9966FF"/>
                </a:gs>
                <a:gs pos="61000">
                  <a:srgbClr val="CC99FF"/>
                </a:gs>
                <a:gs pos="82001">
                  <a:srgbClr val="99CCFF"/>
                </a:gs>
                <a:gs pos="100000">
                  <a:srgbClr val="CCCCFF"/>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63" name="TextBox 62"/>
          <p:cNvSpPr txBox="1"/>
          <p:nvPr/>
        </p:nvSpPr>
        <p:spPr>
          <a:xfrm>
            <a:off x="3429000" y="1295400"/>
            <a:ext cx="2895600" cy="1569660"/>
          </a:xfrm>
          <a:prstGeom prst="rect">
            <a:avLst/>
          </a:prstGeom>
          <a:noFill/>
        </p:spPr>
        <p:txBody>
          <a:bodyPr wrap="square" rtlCol="0">
            <a:spAutoFit/>
          </a:bodyPr>
          <a:lstStyle/>
          <a:p>
            <a:r>
              <a:rPr lang="en-US" sz="4800" b="1" dirty="0" smtClean="0">
                <a:solidFill>
                  <a:schemeClr val="accent6">
                    <a:lumMod val="50000"/>
                  </a:schemeClr>
                </a:solidFill>
              </a:rPr>
              <a:t>COMPANY PROFILE</a:t>
            </a:r>
            <a:endParaRPr lang="en-IN" sz="4800" b="1" dirty="0">
              <a:solidFill>
                <a:schemeClr val="accent6">
                  <a:lumMod val="50000"/>
                </a:schemeClr>
              </a:solidFill>
            </a:endParaRPr>
          </a:p>
        </p:txBody>
      </p:sp>
      <p:sp>
        <p:nvSpPr>
          <p:cNvPr id="64" name="TextBox 63"/>
          <p:cNvSpPr txBox="1"/>
          <p:nvPr/>
        </p:nvSpPr>
        <p:spPr>
          <a:xfrm>
            <a:off x="3124200" y="2971800"/>
            <a:ext cx="3238451" cy="400110"/>
          </a:xfrm>
          <a:prstGeom prst="rect">
            <a:avLst/>
          </a:prstGeom>
          <a:noFill/>
        </p:spPr>
        <p:txBody>
          <a:bodyPr wrap="none" rtlCol="0">
            <a:spAutoFit/>
          </a:bodyPr>
          <a:lstStyle/>
          <a:p>
            <a:r>
              <a:rPr lang="en-US" sz="2000" dirty="0" smtClean="0">
                <a:solidFill>
                  <a:srgbClr val="7030A0"/>
                </a:solidFill>
              </a:rPr>
              <a:t>(An ISO 9001:2015 Company)</a:t>
            </a:r>
            <a:endParaRPr lang="en-IN" sz="2000" dirty="0">
              <a:solidFill>
                <a:srgbClr val="7030A0"/>
              </a:solidFill>
            </a:endParaRPr>
          </a:p>
        </p:txBody>
      </p:sp>
      <p:sp>
        <p:nvSpPr>
          <p:cNvPr id="23" name="Rounded Rectangle 22"/>
          <p:cNvSpPr/>
          <p:nvPr/>
        </p:nvSpPr>
        <p:spPr>
          <a:xfrm>
            <a:off x="2971800" y="6019800"/>
            <a:ext cx="3581400" cy="1828800"/>
          </a:xfrm>
          <a:prstGeom prst="roundRect">
            <a:avLst/>
          </a:prstGeom>
          <a:blipFill>
            <a:blip r:embed="rId15"/>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6" name="Rounded Rectangle 25"/>
          <p:cNvSpPr/>
          <p:nvPr/>
        </p:nvSpPr>
        <p:spPr>
          <a:xfrm>
            <a:off x="2971800" y="3962400"/>
            <a:ext cx="3581400" cy="1828800"/>
          </a:xfrm>
          <a:prstGeom prst="roundRect">
            <a:avLst/>
          </a:prstGeom>
          <a:blipFill>
            <a:blip r:embed="rId16"/>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Tree>
  </p:cSld>
  <p:clrMapOvr>
    <a:masterClrMapping/>
  </p:clrMapOvr>
  <mc:AlternateContent xmlns:mc="http://schemas.openxmlformats.org/markup-compatibility/2006">
    <mc:Choice xmlns:p14="http://schemas.microsoft.com/office/powerpoint/2010/main" Requires="p14">
      <p:transition p14:dur="10" advTm="5000">
        <p14:reveal/>
      </p:transition>
    </mc:Choice>
    <mc:Fallback>
      <p:transition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nodeType="click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circle(in)">
                                      <p:cBhvr>
                                        <p:cTn id="11" dur="2000"/>
                                        <p:tgtEl>
                                          <p:spTgt spid="31"/>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barn(inVertical)">
                                      <p:cBhvr>
                                        <p:cTn id="16" dur="750"/>
                                        <p:tgtEl>
                                          <p:spTgt spid="33"/>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250"/>
                                  </p:stCondLst>
                                  <p:childTnLst>
                                    <p:set>
                                      <p:cBhvr>
                                        <p:cTn id="20" dur="1" fill="hold">
                                          <p:stCondLst>
                                            <p:cond delay="0"/>
                                          </p:stCondLst>
                                        </p:cTn>
                                        <p:tgtEl>
                                          <p:spTgt spid="49"/>
                                        </p:tgtEl>
                                        <p:attrNameLst>
                                          <p:attrName>style.visibility</p:attrName>
                                        </p:attrNameLst>
                                      </p:cBhvr>
                                      <p:to>
                                        <p:strVal val="visible"/>
                                      </p:to>
                                    </p:set>
                                    <p:anim calcmode="lin" valueType="num">
                                      <p:cBhvr>
                                        <p:cTn id="21" dur="750" fill="hold"/>
                                        <p:tgtEl>
                                          <p:spTgt spid="49"/>
                                        </p:tgtEl>
                                        <p:attrNameLst>
                                          <p:attrName>ppt_w</p:attrName>
                                        </p:attrNameLst>
                                      </p:cBhvr>
                                      <p:tavLst>
                                        <p:tav tm="0">
                                          <p:val>
                                            <p:fltVal val="0"/>
                                          </p:val>
                                        </p:tav>
                                        <p:tav tm="100000">
                                          <p:val>
                                            <p:strVal val="#ppt_w"/>
                                          </p:val>
                                        </p:tav>
                                      </p:tavLst>
                                    </p:anim>
                                    <p:anim calcmode="lin" valueType="num">
                                      <p:cBhvr>
                                        <p:cTn id="22" dur="750" fill="hold"/>
                                        <p:tgtEl>
                                          <p:spTgt spid="49"/>
                                        </p:tgtEl>
                                        <p:attrNameLst>
                                          <p:attrName>ppt_h</p:attrName>
                                        </p:attrNameLst>
                                      </p:cBhvr>
                                      <p:tavLst>
                                        <p:tav tm="0">
                                          <p:val>
                                            <p:fltVal val="0"/>
                                          </p:val>
                                        </p:tav>
                                        <p:tav tm="100000">
                                          <p:val>
                                            <p:strVal val="#ppt_h"/>
                                          </p:val>
                                        </p:tav>
                                      </p:tavLst>
                                    </p:anim>
                                    <p:animEffect transition="in" filter="fade">
                                      <p:cBhvr>
                                        <p:cTn id="23" dur="750"/>
                                        <p:tgtEl>
                                          <p:spTgt spid="49"/>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1500"/>
                                  </p:stCondLst>
                                  <p:childTnLst>
                                    <p:set>
                                      <p:cBhvr>
                                        <p:cTn id="27" dur="1" fill="hold">
                                          <p:stCondLst>
                                            <p:cond delay="0"/>
                                          </p:stCondLst>
                                        </p:cTn>
                                        <p:tgtEl>
                                          <p:spTgt spid="60"/>
                                        </p:tgtEl>
                                        <p:attrNameLst>
                                          <p:attrName>style.visibility</p:attrName>
                                        </p:attrNameLst>
                                      </p:cBhvr>
                                      <p:to>
                                        <p:strVal val="visible"/>
                                      </p:to>
                                    </p:set>
                                    <p:animEffect transition="in" filter="fade">
                                      <p:cBhvr>
                                        <p:cTn id="28" dur="1000"/>
                                        <p:tgtEl>
                                          <p:spTgt spid="60"/>
                                        </p:tgtEl>
                                      </p:cBhvr>
                                    </p:animEffect>
                                    <p:anim calcmode="lin" valueType="num">
                                      <p:cBhvr>
                                        <p:cTn id="29" dur="1000" fill="hold"/>
                                        <p:tgtEl>
                                          <p:spTgt spid="60"/>
                                        </p:tgtEl>
                                        <p:attrNameLst>
                                          <p:attrName>ppt_x</p:attrName>
                                        </p:attrNameLst>
                                      </p:cBhvr>
                                      <p:tavLst>
                                        <p:tav tm="0">
                                          <p:val>
                                            <p:strVal val="#ppt_x"/>
                                          </p:val>
                                        </p:tav>
                                        <p:tav tm="100000">
                                          <p:val>
                                            <p:strVal val="#ppt_x"/>
                                          </p:val>
                                        </p:tav>
                                      </p:tavLst>
                                    </p:anim>
                                    <p:anim calcmode="lin" valueType="num">
                                      <p:cBhvr>
                                        <p:cTn id="30" dur="1000" fill="hold"/>
                                        <p:tgtEl>
                                          <p:spTgt spid="60"/>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2000"/>
                                  </p:stCondLst>
                                  <p:childTnLst>
                                    <p:set>
                                      <p:cBhvr>
                                        <p:cTn id="32" dur="1" fill="hold">
                                          <p:stCondLst>
                                            <p:cond delay="0"/>
                                          </p:stCondLst>
                                        </p:cTn>
                                        <p:tgtEl>
                                          <p:spTgt spid="61"/>
                                        </p:tgtEl>
                                        <p:attrNameLst>
                                          <p:attrName>style.visibility</p:attrName>
                                        </p:attrNameLst>
                                      </p:cBhvr>
                                      <p:to>
                                        <p:strVal val="visible"/>
                                      </p:to>
                                    </p:set>
                                    <p:animEffect transition="in" filter="fade">
                                      <p:cBhvr>
                                        <p:cTn id="33" dur="1000"/>
                                        <p:tgtEl>
                                          <p:spTgt spid="61"/>
                                        </p:tgtEl>
                                      </p:cBhvr>
                                    </p:animEffect>
                                    <p:anim calcmode="lin" valueType="num">
                                      <p:cBhvr>
                                        <p:cTn id="34" dur="1000" fill="hold"/>
                                        <p:tgtEl>
                                          <p:spTgt spid="61"/>
                                        </p:tgtEl>
                                        <p:attrNameLst>
                                          <p:attrName>ppt_x</p:attrName>
                                        </p:attrNameLst>
                                      </p:cBhvr>
                                      <p:tavLst>
                                        <p:tav tm="0">
                                          <p:val>
                                            <p:strVal val="#ppt_x"/>
                                          </p:val>
                                        </p:tav>
                                        <p:tav tm="100000">
                                          <p:val>
                                            <p:strVal val="#ppt_x"/>
                                          </p:val>
                                        </p:tav>
                                      </p:tavLst>
                                    </p:anim>
                                    <p:anim calcmode="lin" valueType="num">
                                      <p:cBhvr>
                                        <p:cTn id="35" dur="1000" fill="hold"/>
                                        <p:tgtEl>
                                          <p:spTgt spid="61"/>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2500"/>
                                  </p:stCondLst>
                                  <p:childTnLst>
                                    <p:set>
                                      <p:cBhvr>
                                        <p:cTn id="37" dur="1" fill="hold">
                                          <p:stCondLst>
                                            <p:cond delay="0"/>
                                          </p:stCondLst>
                                        </p:cTn>
                                        <p:tgtEl>
                                          <p:spTgt spid="62"/>
                                        </p:tgtEl>
                                        <p:attrNameLst>
                                          <p:attrName>style.visibility</p:attrName>
                                        </p:attrNameLst>
                                      </p:cBhvr>
                                      <p:to>
                                        <p:strVal val="visible"/>
                                      </p:to>
                                    </p:set>
                                    <p:animEffect transition="in" filter="fade">
                                      <p:cBhvr>
                                        <p:cTn id="38" dur="1000"/>
                                        <p:tgtEl>
                                          <p:spTgt spid="62"/>
                                        </p:tgtEl>
                                      </p:cBhvr>
                                    </p:animEffect>
                                    <p:anim calcmode="lin" valueType="num">
                                      <p:cBhvr>
                                        <p:cTn id="39" dur="1000" fill="hold"/>
                                        <p:tgtEl>
                                          <p:spTgt spid="62"/>
                                        </p:tgtEl>
                                        <p:attrNameLst>
                                          <p:attrName>ppt_x</p:attrName>
                                        </p:attrNameLst>
                                      </p:cBhvr>
                                      <p:tavLst>
                                        <p:tav tm="0">
                                          <p:val>
                                            <p:strVal val="#ppt_x"/>
                                          </p:val>
                                        </p:tav>
                                        <p:tav tm="100000">
                                          <p:val>
                                            <p:strVal val="#ppt_x"/>
                                          </p:val>
                                        </p:tav>
                                      </p:tavLst>
                                    </p:anim>
                                    <p:anim calcmode="lin" valueType="num">
                                      <p:cBhvr>
                                        <p:cTn id="40" dur="1000" fill="hold"/>
                                        <p:tgtEl>
                                          <p:spTgt spid="62"/>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300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1000"/>
                                        <p:tgtEl>
                                          <p:spTgt spid="23"/>
                                        </p:tgtEl>
                                      </p:cBhvr>
                                    </p:animEffect>
                                    <p:anim calcmode="lin" valueType="num">
                                      <p:cBhvr>
                                        <p:cTn id="44" dur="1000" fill="hold"/>
                                        <p:tgtEl>
                                          <p:spTgt spid="23"/>
                                        </p:tgtEl>
                                        <p:attrNameLst>
                                          <p:attrName>ppt_x</p:attrName>
                                        </p:attrNameLst>
                                      </p:cBhvr>
                                      <p:tavLst>
                                        <p:tav tm="0">
                                          <p:val>
                                            <p:strVal val="#ppt_x"/>
                                          </p:val>
                                        </p:tav>
                                        <p:tav tm="100000">
                                          <p:val>
                                            <p:strVal val="#ppt_x"/>
                                          </p:val>
                                        </p:tav>
                                      </p:tavLst>
                                    </p:anim>
                                    <p:anim calcmode="lin" valueType="num">
                                      <p:cBhvr>
                                        <p:cTn id="45"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31" presetClass="entr" presetSubtype="0" fill="hold" grpId="0" nodeType="clickEffect">
                                  <p:stCondLst>
                                    <p:cond delay="750"/>
                                  </p:stCondLst>
                                  <p:childTnLst>
                                    <p:set>
                                      <p:cBhvr>
                                        <p:cTn id="49" dur="1" fill="hold">
                                          <p:stCondLst>
                                            <p:cond delay="0"/>
                                          </p:stCondLst>
                                        </p:cTn>
                                        <p:tgtEl>
                                          <p:spTgt spid="63"/>
                                        </p:tgtEl>
                                        <p:attrNameLst>
                                          <p:attrName>style.visibility</p:attrName>
                                        </p:attrNameLst>
                                      </p:cBhvr>
                                      <p:to>
                                        <p:strVal val="visible"/>
                                      </p:to>
                                    </p:set>
                                    <p:anim calcmode="lin" valueType="num">
                                      <p:cBhvr>
                                        <p:cTn id="50" dur="1000" fill="hold"/>
                                        <p:tgtEl>
                                          <p:spTgt spid="63"/>
                                        </p:tgtEl>
                                        <p:attrNameLst>
                                          <p:attrName>ppt_w</p:attrName>
                                        </p:attrNameLst>
                                      </p:cBhvr>
                                      <p:tavLst>
                                        <p:tav tm="0">
                                          <p:val>
                                            <p:fltVal val="0"/>
                                          </p:val>
                                        </p:tav>
                                        <p:tav tm="100000">
                                          <p:val>
                                            <p:strVal val="#ppt_w"/>
                                          </p:val>
                                        </p:tav>
                                      </p:tavLst>
                                    </p:anim>
                                    <p:anim calcmode="lin" valueType="num">
                                      <p:cBhvr>
                                        <p:cTn id="51" dur="1000" fill="hold"/>
                                        <p:tgtEl>
                                          <p:spTgt spid="63"/>
                                        </p:tgtEl>
                                        <p:attrNameLst>
                                          <p:attrName>ppt_h</p:attrName>
                                        </p:attrNameLst>
                                      </p:cBhvr>
                                      <p:tavLst>
                                        <p:tav tm="0">
                                          <p:val>
                                            <p:fltVal val="0"/>
                                          </p:val>
                                        </p:tav>
                                        <p:tav tm="100000">
                                          <p:val>
                                            <p:strVal val="#ppt_h"/>
                                          </p:val>
                                        </p:tav>
                                      </p:tavLst>
                                    </p:anim>
                                    <p:anim calcmode="lin" valueType="num">
                                      <p:cBhvr>
                                        <p:cTn id="52" dur="1000" fill="hold"/>
                                        <p:tgtEl>
                                          <p:spTgt spid="63"/>
                                        </p:tgtEl>
                                        <p:attrNameLst>
                                          <p:attrName>style.rotation</p:attrName>
                                        </p:attrNameLst>
                                      </p:cBhvr>
                                      <p:tavLst>
                                        <p:tav tm="0">
                                          <p:val>
                                            <p:fltVal val="90"/>
                                          </p:val>
                                        </p:tav>
                                        <p:tav tm="100000">
                                          <p:val>
                                            <p:fltVal val="0"/>
                                          </p:val>
                                        </p:tav>
                                      </p:tavLst>
                                    </p:anim>
                                    <p:animEffect transition="in" filter="fade">
                                      <p:cBhvr>
                                        <p:cTn id="53" dur="1000"/>
                                        <p:tgtEl>
                                          <p:spTgt spid="63"/>
                                        </p:tgtEl>
                                      </p:cBhvr>
                                    </p:animEffect>
                                  </p:childTnLst>
                                </p:cTn>
                              </p:par>
                              <p:par>
                                <p:cTn id="54" presetID="31" presetClass="entr" presetSubtype="0" fill="hold" grpId="0" nodeType="withEffect">
                                  <p:stCondLst>
                                    <p:cond delay="750"/>
                                  </p:stCondLst>
                                  <p:childTnLst>
                                    <p:set>
                                      <p:cBhvr>
                                        <p:cTn id="55" dur="1" fill="hold">
                                          <p:stCondLst>
                                            <p:cond delay="0"/>
                                          </p:stCondLst>
                                        </p:cTn>
                                        <p:tgtEl>
                                          <p:spTgt spid="65"/>
                                        </p:tgtEl>
                                        <p:attrNameLst>
                                          <p:attrName>style.visibility</p:attrName>
                                        </p:attrNameLst>
                                      </p:cBhvr>
                                      <p:to>
                                        <p:strVal val="visible"/>
                                      </p:to>
                                    </p:set>
                                    <p:anim calcmode="lin" valueType="num">
                                      <p:cBhvr>
                                        <p:cTn id="56" dur="1000" fill="hold"/>
                                        <p:tgtEl>
                                          <p:spTgt spid="65"/>
                                        </p:tgtEl>
                                        <p:attrNameLst>
                                          <p:attrName>ppt_w</p:attrName>
                                        </p:attrNameLst>
                                      </p:cBhvr>
                                      <p:tavLst>
                                        <p:tav tm="0">
                                          <p:val>
                                            <p:fltVal val="0"/>
                                          </p:val>
                                        </p:tav>
                                        <p:tav tm="100000">
                                          <p:val>
                                            <p:strVal val="#ppt_w"/>
                                          </p:val>
                                        </p:tav>
                                      </p:tavLst>
                                    </p:anim>
                                    <p:anim calcmode="lin" valueType="num">
                                      <p:cBhvr>
                                        <p:cTn id="57" dur="1000" fill="hold"/>
                                        <p:tgtEl>
                                          <p:spTgt spid="65"/>
                                        </p:tgtEl>
                                        <p:attrNameLst>
                                          <p:attrName>ppt_h</p:attrName>
                                        </p:attrNameLst>
                                      </p:cBhvr>
                                      <p:tavLst>
                                        <p:tav tm="0">
                                          <p:val>
                                            <p:fltVal val="0"/>
                                          </p:val>
                                        </p:tav>
                                        <p:tav tm="100000">
                                          <p:val>
                                            <p:strVal val="#ppt_h"/>
                                          </p:val>
                                        </p:tav>
                                      </p:tavLst>
                                    </p:anim>
                                    <p:anim calcmode="lin" valueType="num">
                                      <p:cBhvr>
                                        <p:cTn id="58" dur="1000" fill="hold"/>
                                        <p:tgtEl>
                                          <p:spTgt spid="65"/>
                                        </p:tgtEl>
                                        <p:attrNameLst>
                                          <p:attrName>style.rotation</p:attrName>
                                        </p:attrNameLst>
                                      </p:cBhvr>
                                      <p:tavLst>
                                        <p:tav tm="0">
                                          <p:val>
                                            <p:fltVal val="90"/>
                                          </p:val>
                                        </p:tav>
                                        <p:tav tm="100000">
                                          <p:val>
                                            <p:fltVal val="0"/>
                                          </p:val>
                                        </p:tav>
                                      </p:tavLst>
                                    </p:anim>
                                    <p:animEffect transition="in" filter="fade">
                                      <p:cBhvr>
                                        <p:cTn id="59" dur="1000"/>
                                        <p:tgtEl>
                                          <p:spTgt spid="65"/>
                                        </p:tgtEl>
                                      </p:cBhvr>
                                    </p:animEffect>
                                  </p:childTnLst>
                                </p:cTn>
                              </p:par>
                            </p:childTnLst>
                          </p:cTn>
                        </p:par>
                      </p:childTnLst>
                    </p:cTn>
                  </p:par>
                  <p:par>
                    <p:cTn id="60" fill="hold">
                      <p:stCondLst>
                        <p:cond delay="indefinite"/>
                      </p:stCondLst>
                      <p:childTnLst>
                        <p:par>
                          <p:cTn id="61" fill="hold">
                            <p:stCondLst>
                              <p:cond delay="0"/>
                            </p:stCondLst>
                            <p:childTnLst>
                              <p:par>
                                <p:cTn id="62" presetID="14" presetClass="entr" presetSubtype="10" fill="hold" grpId="0" nodeType="clickEffect">
                                  <p:stCondLst>
                                    <p:cond delay="1000"/>
                                  </p:stCondLst>
                                  <p:childTnLst>
                                    <p:set>
                                      <p:cBhvr>
                                        <p:cTn id="63" dur="1" fill="hold">
                                          <p:stCondLst>
                                            <p:cond delay="0"/>
                                          </p:stCondLst>
                                        </p:cTn>
                                        <p:tgtEl>
                                          <p:spTgt spid="64"/>
                                        </p:tgtEl>
                                        <p:attrNameLst>
                                          <p:attrName>style.visibility</p:attrName>
                                        </p:attrNameLst>
                                      </p:cBhvr>
                                      <p:to>
                                        <p:strVal val="visible"/>
                                      </p:to>
                                    </p:set>
                                    <p:animEffect transition="in" filter="randombar(horizontal)">
                                      <p:cBhvr>
                                        <p:cTn id="64" dur="500"/>
                                        <p:tgtEl>
                                          <p:spTgt spid="64"/>
                                        </p:tgtEl>
                                      </p:cBhvr>
                                    </p:animEffect>
                                  </p:childTnLst>
                                </p:cTn>
                              </p:par>
                            </p:childTnLst>
                          </p:cTn>
                        </p:par>
                      </p:childTnLst>
                    </p:cTn>
                  </p:par>
                  <p:par>
                    <p:cTn id="65" fill="hold">
                      <p:stCondLst>
                        <p:cond delay="indefinite"/>
                      </p:stCondLst>
                      <p:childTnLst>
                        <p:par>
                          <p:cTn id="66" fill="hold">
                            <p:stCondLst>
                              <p:cond delay="0"/>
                            </p:stCondLst>
                            <p:childTnLst>
                              <p:par>
                                <p:cTn id="67" presetID="31" presetClass="entr" presetSubtype="0" fill="hold" grpId="0" nodeType="clickEffect">
                                  <p:stCondLst>
                                    <p:cond delay="500"/>
                                  </p:stCondLst>
                                  <p:childTnLst>
                                    <p:set>
                                      <p:cBhvr>
                                        <p:cTn id="68" dur="1" fill="hold">
                                          <p:stCondLst>
                                            <p:cond delay="0"/>
                                          </p:stCondLst>
                                        </p:cTn>
                                        <p:tgtEl>
                                          <p:spTgt spid="52"/>
                                        </p:tgtEl>
                                        <p:attrNameLst>
                                          <p:attrName>style.visibility</p:attrName>
                                        </p:attrNameLst>
                                      </p:cBhvr>
                                      <p:to>
                                        <p:strVal val="visible"/>
                                      </p:to>
                                    </p:set>
                                    <p:anim calcmode="lin" valueType="num">
                                      <p:cBhvr>
                                        <p:cTn id="69" dur="1000" fill="hold"/>
                                        <p:tgtEl>
                                          <p:spTgt spid="52"/>
                                        </p:tgtEl>
                                        <p:attrNameLst>
                                          <p:attrName>ppt_w</p:attrName>
                                        </p:attrNameLst>
                                      </p:cBhvr>
                                      <p:tavLst>
                                        <p:tav tm="0">
                                          <p:val>
                                            <p:fltVal val="0"/>
                                          </p:val>
                                        </p:tav>
                                        <p:tav tm="100000">
                                          <p:val>
                                            <p:strVal val="#ppt_w"/>
                                          </p:val>
                                        </p:tav>
                                      </p:tavLst>
                                    </p:anim>
                                    <p:anim calcmode="lin" valueType="num">
                                      <p:cBhvr>
                                        <p:cTn id="70" dur="1000" fill="hold"/>
                                        <p:tgtEl>
                                          <p:spTgt spid="52"/>
                                        </p:tgtEl>
                                        <p:attrNameLst>
                                          <p:attrName>ppt_h</p:attrName>
                                        </p:attrNameLst>
                                      </p:cBhvr>
                                      <p:tavLst>
                                        <p:tav tm="0">
                                          <p:val>
                                            <p:fltVal val="0"/>
                                          </p:val>
                                        </p:tav>
                                        <p:tav tm="100000">
                                          <p:val>
                                            <p:strVal val="#ppt_h"/>
                                          </p:val>
                                        </p:tav>
                                      </p:tavLst>
                                    </p:anim>
                                    <p:anim calcmode="lin" valueType="num">
                                      <p:cBhvr>
                                        <p:cTn id="71" dur="1000" fill="hold"/>
                                        <p:tgtEl>
                                          <p:spTgt spid="52"/>
                                        </p:tgtEl>
                                        <p:attrNameLst>
                                          <p:attrName>style.rotation</p:attrName>
                                        </p:attrNameLst>
                                      </p:cBhvr>
                                      <p:tavLst>
                                        <p:tav tm="0">
                                          <p:val>
                                            <p:fltVal val="90"/>
                                          </p:val>
                                        </p:tav>
                                        <p:tav tm="100000">
                                          <p:val>
                                            <p:fltVal val="0"/>
                                          </p:val>
                                        </p:tav>
                                      </p:tavLst>
                                    </p:anim>
                                    <p:animEffect transition="in" filter="fade">
                                      <p:cBhvr>
                                        <p:cTn id="72" dur="1000"/>
                                        <p:tgtEl>
                                          <p:spTgt spid="52"/>
                                        </p:tgtEl>
                                      </p:cBhvr>
                                    </p:animEffect>
                                  </p:childTnLst>
                                </p:cTn>
                              </p:par>
                              <p:par>
                                <p:cTn id="73" presetID="31" presetClass="entr" presetSubtype="0" fill="hold" grpId="0" nodeType="withEffect">
                                  <p:stCondLst>
                                    <p:cond delay="500"/>
                                  </p:stCondLst>
                                  <p:childTnLst>
                                    <p:set>
                                      <p:cBhvr>
                                        <p:cTn id="74" dur="1" fill="hold">
                                          <p:stCondLst>
                                            <p:cond delay="0"/>
                                          </p:stCondLst>
                                        </p:cTn>
                                        <p:tgtEl>
                                          <p:spTgt spid="53"/>
                                        </p:tgtEl>
                                        <p:attrNameLst>
                                          <p:attrName>style.visibility</p:attrName>
                                        </p:attrNameLst>
                                      </p:cBhvr>
                                      <p:to>
                                        <p:strVal val="visible"/>
                                      </p:to>
                                    </p:set>
                                    <p:anim calcmode="lin" valueType="num">
                                      <p:cBhvr>
                                        <p:cTn id="75" dur="1000" fill="hold"/>
                                        <p:tgtEl>
                                          <p:spTgt spid="53"/>
                                        </p:tgtEl>
                                        <p:attrNameLst>
                                          <p:attrName>ppt_w</p:attrName>
                                        </p:attrNameLst>
                                      </p:cBhvr>
                                      <p:tavLst>
                                        <p:tav tm="0">
                                          <p:val>
                                            <p:fltVal val="0"/>
                                          </p:val>
                                        </p:tav>
                                        <p:tav tm="100000">
                                          <p:val>
                                            <p:strVal val="#ppt_w"/>
                                          </p:val>
                                        </p:tav>
                                      </p:tavLst>
                                    </p:anim>
                                    <p:anim calcmode="lin" valueType="num">
                                      <p:cBhvr>
                                        <p:cTn id="76" dur="1000" fill="hold"/>
                                        <p:tgtEl>
                                          <p:spTgt spid="53"/>
                                        </p:tgtEl>
                                        <p:attrNameLst>
                                          <p:attrName>ppt_h</p:attrName>
                                        </p:attrNameLst>
                                      </p:cBhvr>
                                      <p:tavLst>
                                        <p:tav tm="0">
                                          <p:val>
                                            <p:fltVal val="0"/>
                                          </p:val>
                                        </p:tav>
                                        <p:tav tm="100000">
                                          <p:val>
                                            <p:strVal val="#ppt_h"/>
                                          </p:val>
                                        </p:tav>
                                      </p:tavLst>
                                    </p:anim>
                                    <p:anim calcmode="lin" valueType="num">
                                      <p:cBhvr>
                                        <p:cTn id="77" dur="1000" fill="hold"/>
                                        <p:tgtEl>
                                          <p:spTgt spid="53"/>
                                        </p:tgtEl>
                                        <p:attrNameLst>
                                          <p:attrName>style.rotation</p:attrName>
                                        </p:attrNameLst>
                                      </p:cBhvr>
                                      <p:tavLst>
                                        <p:tav tm="0">
                                          <p:val>
                                            <p:fltVal val="90"/>
                                          </p:val>
                                        </p:tav>
                                        <p:tav tm="100000">
                                          <p:val>
                                            <p:fltVal val="0"/>
                                          </p:val>
                                        </p:tav>
                                      </p:tavLst>
                                    </p:anim>
                                    <p:animEffect transition="in" filter="fade">
                                      <p:cBhvr>
                                        <p:cTn id="78" dur="1000"/>
                                        <p:tgtEl>
                                          <p:spTgt spid="53"/>
                                        </p:tgtEl>
                                      </p:cBhvr>
                                    </p:animEffect>
                                  </p:childTnLst>
                                </p:cTn>
                              </p:par>
                            </p:childTnLst>
                          </p:cTn>
                        </p:par>
                      </p:childTnLst>
                    </p:cTn>
                  </p:par>
                  <p:par>
                    <p:cTn id="79" fill="hold">
                      <p:stCondLst>
                        <p:cond delay="indefinite"/>
                      </p:stCondLst>
                      <p:childTnLst>
                        <p:par>
                          <p:cTn id="80" fill="hold">
                            <p:stCondLst>
                              <p:cond delay="0"/>
                            </p:stCondLst>
                            <p:childTnLst>
                              <p:par>
                                <p:cTn id="81" presetID="26" presetClass="entr" presetSubtype="0" fill="hold" nodeType="clickEffect">
                                  <p:stCondLst>
                                    <p:cond delay="1000"/>
                                  </p:stCondLst>
                                  <p:childTnLst>
                                    <p:set>
                                      <p:cBhvr>
                                        <p:cTn id="82" dur="1" fill="hold">
                                          <p:stCondLst>
                                            <p:cond delay="0"/>
                                          </p:stCondLst>
                                        </p:cTn>
                                        <p:tgtEl>
                                          <p:spTgt spid="25"/>
                                        </p:tgtEl>
                                        <p:attrNameLst>
                                          <p:attrName>style.visibility</p:attrName>
                                        </p:attrNameLst>
                                      </p:cBhvr>
                                      <p:to>
                                        <p:strVal val="visible"/>
                                      </p:to>
                                    </p:set>
                                    <p:animEffect transition="in" filter="wipe(down)">
                                      <p:cBhvr>
                                        <p:cTn id="83" dur="580">
                                          <p:stCondLst>
                                            <p:cond delay="0"/>
                                          </p:stCondLst>
                                        </p:cTn>
                                        <p:tgtEl>
                                          <p:spTgt spid="25"/>
                                        </p:tgtEl>
                                      </p:cBhvr>
                                    </p:animEffect>
                                    <p:anim calcmode="lin" valueType="num">
                                      <p:cBhvr>
                                        <p:cTn id="84" dur="1822"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85" dur="664"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86" dur="664" tmFilter="0, 0; 0.125,0.2665; 0.25,0.4; 0.375,0.465; 0.5,0.5;  0.625,0.535; 0.75,0.6; 0.875,0.7335; 1,1">
                                          <p:stCondLst>
                                            <p:cond delay="664"/>
                                          </p:stCondLst>
                                        </p:cTn>
                                        <p:tgtEl>
                                          <p:spTgt spid="25"/>
                                        </p:tgtEl>
                                        <p:attrNameLst>
                                          <p:attrName>ppt_y</p:attrName>
                                        </p:attrNameLst>
                                      </p:cBhvr>
                                      <p:tavLst>
                                        <p:tav tm="0" fmla="#ppt_y-sin(pi*$)/9">
                                          <p:val>
                                            <p:fltVal val="0"/>
                                          </p:val>
                                        </p:tav>
                                        <p:tav tm="100000">
                                          <p:val>
                                            <p:fltVal val="1"/>
                                          </p:val>
                                        </p:tav>
                                      </p:tavLst>
                                    </p:anim>
                                    <p:anim calcmode="lin" valueType="num">
                                      <p:cBhvr>
                                        <p:cTn id="87" dur="332" tmFilter="0, 0; 0.125,0.2665; 0.25,0.4; 0.375,0.465; 0.5,0.5;  0.625,0.535; 0.75,0.6; 0.875,0.7335; 1,1">
                                          <p:stCondLst>
                                            <p:cond delay="1324"/>
                                          </p:stCondLst>
                                        </p:cTn>
                                        <p:tgtEl>
                                          <p:spTgt spid="25"/>
                                        </p:tgtEl>
                                        <p:attrNameLst>
                                          <p:attrName>ppt_y</p:attrName>
                                        </p:attrNameLst>
                                      </p:cBhvr>
                                      <p:tavLst>
                                        <p:tav tm="0" fmla="#ppt_y-sin(pi*$)/27">
                                          <p:val>
                                            <p:fltVal val="0"/>
                                          </p:val>
                                        </p:tav>
                                        <p:tav tm="100000">
                                          <p:val>
                                            <p:fltVal val="1"/>
                                          </p:val>
                                        </p:tav>
                                      </p:tavLst>
                                    </p:anim>
                                    <p:anim calcmode="lin" valueType="num">
                                      <p:cBhvr>
                                        <p:cTn id="88" dur="164" tmFilter="0, 0; 0.125,0.2665; 0.25,0.4; 0.375,0.465; 0.5,0.5;  0.625,0.535; 0.75,0.6; 0.875,0.7335; 1,1">
                                          <p:stCondLst>
                                            <p:cond delay="1656"/>
                                          </p:stCondLst>
                                        </p:cTn>
                                        <p:tgtEl>
                                          <p:spTgt spid="25"/>
                                        </p:tgtEl>
                                        <p:attrNameLst>
                                          <p:attrName>ppt_y</p:attrName>
                                        </p:attrNameLst>
                                      </p:cBhvr>
                                      <p:tavLst>
                                        <p:tav tm="0" fmla="#ppt_y-sin(pi*$)/81">
                                          <p:val>
                                            <p:fltVal val="0"/>
                                          </p:val>
                                        </p:tav>
                                        <p:tav tm="100000">
                                          <p:val>
                                            <p:fltVal val="1"/>
                                          </p:val>
                                        </p:tav>
                                      </p:tavLst>
                                    </p:anim>
                                    <p:animScale>
                                      <p:cBhvr>
                                        <p:cTn id="89" dur="26">
                                          <p:stCondLst>
                                            <p:cond delay="650"/>
                                          </p:stCondLst>
                                        </p:cTn>
                                        <p:tgtEl>
                                          <p:spTgt spid="25"/>
                                        </p:tgtEl>
                                      </p:cBhvr>
                                      <p:to x="100000" y="60000"/>
                                    </p:animScale>
                                    <p:animScale>
                                      <p:cBhvr>
                                        <p:cTn id="90" dur="166" decel="50000">
                                          <p:stCondLst>
                                            <p:cond delay="676"/>
                                          </p:stCondLst>
                                        </p:cTn>
                                        <p:tgtEl>
                                          <p:spTgt spid="25"/>
                                        </p:tgtEl>
                                      </p:cBhvr>
                                      <p:to x="100000" y="100000"/>
                                    </p:animScale>
                                    <p:animScale>
                                      <p:cBhvr>
                                        <p:cTn id="91" dur="26">
                                          <p:stCondLst>
                                            <p:cond delay="1312"/>
                                          </p:stCondLst>
                                        </p:cTn>
                                        <p:tgtEl>
                                          <p:spTgt spid="25"/>
                                        </p:tgtEl>
                                      </p:cBhvr>
                                      <p:to x="100000" y="80000"/>
                                    </p:animScale>
                                    <p:animScale>
                                      <p:cBhvr>
                                        <p:cTn id="92" dur="166" decel="50000">
                                          <p:stCondLst>
                                            <p:cond delay="1338"/>
                                          </p:stCondLst>
                                        </p:cTn>
                                        <p:tgtEl>
                                          <p:spTgt spid="25"/>
                                        </p:tgtEl>
                                      </p:cBhvr>
                                      <p:to x="100000" y="100000"/>
                                    </p:animScale>
                                    <p:animScale>
                                      <p:cBhvr>
                                        <p:cTn id="93" dur="26">
                                          <p:stCondLst>
                                            <p:cond delay="1642"/>
                                          </p:stCondLst>
                                        </p:cTn>
                                        <p:tgtEl>
                                          <p:spTgt spid="25"/>
                                        </p:tgtEl>
                                      </p:cBhvr>
                                      <p:to x="100000" y="90000"/>
                                    </p:animScale>
                                    <p:animScale>
                                      <p:cBhvr>
                                        <p:cTn id="94" dur="166" decel="50000">
                                          <p:stCondLst>
                                            <p:cond delay="1668"/>
                                          </p:stCondLst>
                                        </p:cTn>
                                        <p:tgtEl>
                                          <p:spTgt spid="25"/>
                                        </p:tgtEl>
                                      </p:cBhvr>
                                      <p:to x="100000" y="100000"/>
                                    </p:animScale>
                                    <p:animScale>
                                      <p:cBhvr>
                                        <p:cTn id="95" dur="26">
                                          <p:stCondLst>
                                            <p:cond delay="1808"/>
                                          </p:stCondLst>
                                        </p:cTn>
                                        <p:tgtEl>
                                          <p:spTgt spid="25"/>
                                        </p:tgtEl>
                                      </p:cBhvr>
                                      <p:to x="100000" y="95000"/>
                                    </p:animScale>
                                    <p:animScale>
                                      <p:cBhvr>
                                        <p:cTn id="96" dur="166" decel="50000">
                                          <p:stCondLst>
                                            <p:cond delay="1834"/>
                                          </p:stCondLst>
                                        </p:cTn>
                                        <p:tgtEl>
                                          <p:spTgt spid="25"/>
                                        </p:tgtEl>
                                      </p:cBhvr>
                                      <p:to x="100000" y="100000"/>
                                    </p:animScale>
                                  </p:childTnLst>
                                </p:cTn>
                              </p:par>
                              <p:par>
                                <p:cTn id="97" presetID="42" presetClass="entr" presetSubtype="0" fill="hold" grpId="0" nodeType="withEffect">
                                  <p:stCondLst>
                                    <p:cond delay="3000"/>
                                  </p:stCondLst>
                                  <p:childTnLst>
                                    <p:set>
                                      <p:cBhvr>
                                        <p:cTn id="98" dur="1" fill="hold">
                                          <p:stCondLst>
                                            <p:cond delay="0"/>
                                          </p:stCondLst>
                                        </p:cTn>
                                        <p:tgtEl>
                                          <p:spTgt spid="26"/>
                                        </p:tgtEl>
                                        <p:attrNameLst>
                                          <p:attrName>style.visibility</p:attrName>
                                        </p:attrNameLst>
                                      </p:cBhvr>
                                      <p:to>
                                        <p:strVal val="visible"/>
                                      </p:to>
                                    </p:set>
                                    <p:animEffect transition="in" filter="fade">
                                      <p:cBhvr>
                                        <p:cTn id="99" dur="1000"/>
                                        <p:tgtEl>
                                          <p:spTgt spid="26"/>
                                        </p:tgtEl>
                                      </p:cBhvr>
                                    </p:animEffect>
                                    <p:anim calcmode="lin" valueType="num">
                                      <p:cBhvr>
                                        <p:cTn id="100" dur="1000" fill="hold"/>
                                        <p:tgtEl>
                                          <p:spTgt spid="26"/>
                                        </p:tgtEl>
                                        <p:attrNameLst>
                                          <p:attrName>ppt_x</p:attrName>
                                        </p:attrNameLst>
                                      </p:cBhvr>
                                      <p:tavLst>
                                        <p:tav tm="0">
                                          <p:val>
                                            <p:strVal val="#ppt_x"/>
                                          </p:val>
                                        </p:tav>
                                        <p:tav tm="100000">
                                          <p:val>
                                            <p:strVal val="#ppt_x"/>
                                          </p:val>
                                        </p:tav>
                                      </p:tavLst>
                                    </p:anim>
                                    <p:anim calcmode="lin" valueType="num">
                                      <p:cBhvr>
                                        <p:cTn id="101"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21" showWhenStopped="0">
                <p:cTn id="102" fill="hold" display="0">
                  <p:stCondLst>
                    <p:cond delay="indefinite"/>
                  </p:stCondLst>
                  <p:endCondLst>
                    <p:cond evt="onStopAudio" delay="0">
                      <p:tgtEl>
                        <p:sldTgt/>
                      </p:tgtEl>
                    </p:cond>
                  </p:endCondLst>
                </p:cTn>
                <p:tgtEl>
                  <p:spTgt spid="2"/>
                </p:tgtEl>
              </p:cMediaNode>
            </p:audio>
          </p:childTnLst>
        </p:cTn>
      </p:par>
    </p:tnLst>
    <p:bldLst>
      <p:bldP spid="53" grpId="0" animBg="1"/>
      <p:bldP spid="33" grpId="0"/>
      <p:bldP spid="49" grpId="0"/>
      <p:bldP spid="52" grpId="0" animBg="1"/>
      <p:bldP spid="60" grpId="0" animBg="1"/>
      <p:bldP spid="61" grpId="0" animBg="1"/>
      <p:bldP spid="62" grpId="0" animBg="1"/>
      <p:bldP spid="65" grpId="0" animBg="1"/>
      <p:bldP spid="63" grpId="0"/>
      <p:bldP spid="64" grpId="0"/>
      <p:bldP spid="23" grpId="0" animBg="1"/>
      <p:bldP spid="2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descr="DryIceBlasting.jpg"/>
          <p:cNvPicPr>
            <a:picLocks noChangeAspect="1"/>
          </p:cNvPicPr>
          <p:nvPr/>
        </p:nvPicPr>
        <p:blipFill>
          <a:blip r:embed="rId3"/>
          <a:stretch>
            <a:fillRect/>
          </a:stretch>
        </p:blipFill>
        <p:spPr>
          <a:xfrm>
            <a:off x="152400" y="1295400"/>
            <a:ext cx="6553200" cy="6629399"/>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53" name="Right Triangle 52"/>
          <p:cNvSpPr/>
          <p:nvPr/>
        </p:nvSpPr>
        <p:spPr>
          <a:xfrm rot="10800000">
            <a:off x="5638800" y="152400"/>
            <a:ext cx="1219200" cy="1066798"/>
          </a:xfrm>
          <a:prstGeom prst="rtTriangle">
            <a:avLst/>
          </a:prstGeom>
          <a:solidFill>
            <a:schemeClr val="bg1">
              <a:lumMod val="50000"/>
            </a:schemeClr>
          </a:solidFill>
          <a:ln w="12700" cap="flat" cmpd="dbl">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16" name="Straight Connector 15"/>
          <p:cNvCxnSpPr/>
          <p:nvPr/>
        </p:nvCxnSpPr>
        <p:spPr>
          <a:xfrm>
            <a:off x="152400" y="8077200"/>
            <a:ext cx="6553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52400" y="8026400"/>
            <a:ext cx="6553200" cy="1588"/>
          </a:xfrm>
          <a:prstGeom prst="line">
            <a:avLst/>
          </a:prstGeom>
        </p:spPr>
        <p:style>
          <a:lnRef idx="1">
            <a:schemeClr val="accent1"/>
          </a:lnRef>
          <a:fillRef idx="0">
            <a:schemeClr val="accent1"/>
          </a:fillRef>
          <a:effectRef idx="0">
            <a:schemeClr val="accent1"/>
          </a:effectRef>
          <a:fontRef idx="minor">
            <a:schemeClr val="tx1"/>
          </a:fontRef>
        </p:style>
      </p:cxnSp>
      <p:pic>
        <p:nvPicPr>
          <p:cNvPr id="31" name="Picture 30" descr="logo riz.jpg"/>
          <p:cNvPicPr>
            <a:picLocks noChangeAspect="1"/>
          </p:cNvPicPr>
          <p:nvPr/>
        </p:nvPicPr>
        <p:blipFill>
          <a:blip r:embed="rId4"/>
          <a:stretch>
            <a:fillRect/>
          </a:stretch>
        </p:blipFill>
        <p:spPr>
          <a:xfrm>
            <a:off x="195569" y="304801"/>
            <a:ext cx="718831" cy="767118"/>
          </a:xfrm>
          <a:prstGeom prst="rect">
            <a:avLst/>
          </a:prstGeom>
          <a:noFill/>
          <a:ln>
            <a:noFill/>
          </a:ln>
        </p:spPr>
      </p:pic>
      <p:sp>
        <p:nvSpPr>
          <p:cNvPr id="33" name="TextBox 32"/>
          <p:cNvSpPr txBox="1"/>
          <p:nvPr/>
        </p:nvSpPr>
        <p:spPr>
          <a:xfrm>
            <a:off x="1447800" y="76200"/>
            <a:ext cx="5257800" cy="707886"/>
          </a:xfrm>
          <a:prstGeom prst="rect">
            <a:avLst/>
          </a:prstGeom>
          <a:noFill/>
        </p:spPr>
        <p:txBody>
          <a:bodyPr wrap="square" rtlCol="0" anchor="ctr">
            <a:spAutoFit/>
          </a:bodyPr>
          <a:lstStyle/>
          <a:p>
            <a:r>
              <a:rPr lang="en-US" sz="4000" b="1" dirty="0" smtClean="0">
                <a:solidFill>
                  <a:srgbClr val="002060"/>
                </a:solidFill>
                <a:latin typeface="Gabriola" pitchFamily="82" charset="0"/>
                <a:cs typeface="Aparajita" pitchFamily="34" charset="0"/>
              </a:rPr>
              <a:t>RIZQTECH ENGINEERS</a:t>
            </a:r>
            <a:endParaRPr lang="en-IN" sz="4000" b="1" dirty="0">
              <a:solidFill>
                <a:srgbClr val="002060"/>
              </a:solidFill>
              <a:latin typeface="Gabriola" pitchFamily="82" charset="0"/>
              <a:cs typeface="Aparajita" pitchFamily="34" charset="0"/>
            </a:endParaRPr>
          </a:p>
        </p:txBody>
      </p:sp>
      <p:sp>
        <p:nvSpPr>
          <p:cNvPr id="49" name="TextBox 48"/>
          <p:cNvSpPr txBox="1"/>
          <p:nvPr/>
        </p:nvSpPr>
        <p:spPr>
          <a:xfrm>
            <a:off x="1143000" y="685800"/>
            <a:ext cx="5105400" cy="400110"/>
          </a:xfrm>
          <a:prstGeom prst="rect">
            <a:avLst/>
          </a:prstGeom>
          <a:noFill/>
        </p:spPr>
        <p:txBody>
          <a:bodyPr wrap="square" rtlCol="0">
            <a:spAutoFit/>
          </a:bodyPr>
          <a:lstStyle/>
          <a:p>
            <a:r>
              <a:rPr lang="en-US" sz="2000" b="1" dirty="0" smtClean="0">
                <a:solidFill>
                  <a:schemeClr val="accent4">
                    <a:lumMod val="50000"/>
                  </a:schemeClr>
                </a:solidFill>
                <a:latin typeface="Gabriola" pitchFamily="82" charset="0"/>
              </a:rPr>
              <a:t>A CONSULTING DESGIN &amp; MANUFACTURING FIRM</a:t>
            </a:r>
            <a:endParaRPr lang="en-IN" sz="2000" b="1" dirty="0">
              <a:solidFill>
                <a:schemeClr val="accent4">
                  <a:lumMod val="50000"/>
                </a:schemeClr>
              </a:solidFill>
              <a:latin typeface="Gabriola" pitchFamily="82" charset="0"/>
            </a:endParaRPr>
          </a:p>
        </p:txBody>
      </p:sp>
      <p:sp>
        <p:nvSpPr>
          <p:cNvPr id="52" name="Right Triangle 51"/>
          <p:cNvSpPr/>
          <p:nvPr/>
        </p:nvSpPr>
        <p:spPr>
          <a:xfrm rot="10800000">
            <a:off x="6019800" y="152400"/>
            <a:ext cx="838200" cy="685800"/>
          </a:xfrm>
          <a:prstGeom prst="rtTriangle">
            <a:avLst/>
          </a:prstGeom>
          <a:solidFill>
            <a:srgbClr val="D91809">
              <a:alpha val="82000"/>
            </a:srgbClr>
          </a:solidFill>
          <a:ln w="12700" cap="flat"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2" name="Rectangle 21"/>
          <p:cNvSpPr/>
          <p:nvPr/>
        </p:nvSpPr>
        <p:spPr>
          <a:xfrm>
            <a:off x="114300" y="1828800"/>
            <a:ext cx="6629400" cy="1785104"/>
          </a:xfrm>
          <a:prstGeom prst="rect">
            <a:avLst/>
          </a:prstGeom>
        </p:spPr>
        <p:txBody>
          <a:bodyPr wrap="square">
            <a:spAutoFit/>
          </a:bodyPr>
          <a:lstStyle/>
          <a:p>
            <a:r>
              <a:rPr lang="en-IN" sz="1100" b="1" dirty="0" smtClean="0"/>
              <a:t>RIZQTECH ENGINEERS </a:t>
            </a:r>
            <a:r>
              <a:rPr lang="en-IN" sz="1100" dirty="0" smtClean="0"/>
              <a:t>as a specialist in All kind of Machining, Fabrication of steel Structure, Design and Manufacturing of </a:t>
            </a:r>
            <a:r>
              <a:rPr lang="en-IN" sz="1100" dirty="0" smtClean="0"/>
              <a:t> </a:t>
            </a:r>
            <a:r>
              <a:rPr lang="en-IN" sz="1100" dirty="0" smtClean="0"/>
              <a:t>Storage tanks, Piping, Dry Ice Block machine, Dry Ice Pellets machine , </a:t>
            </a:r>
            <a:r>
              <a:rPr lang="en-IN" sz="1100" dirty="0" smtClean="0"/>
              <a:t>pressure </a:t>
            </a:r>
            <a:r>
              <a:rPr lang="en-IN" sz="1100" dirty="0" smtClean="0"/>
              <a:t>vessels,skids, filling pump and Industrial Supply, services to a growing market in the industrial and private sector. Today due to the strict policies in terms of quality control in specialized services, Highly qualified technical personnel, supervised and operated certified engineers.</a:t>
            </a:r>
          </a:p>
          <a:p>
            <a:r>
              <a:rPr lang="en-IN" sz="1100" dirty="0" smtClean="0"/>
              <a:t>Our teams well qualified engineers having excellent record in the field of design, manufacture  of these products  in accordance with the set market norms using supreme grade raw material and latest technology. The raw material we use to manufacture these products is sourced from reliable vendors of the market. These products are extensively demanded all across the globe due to their features like ability to withstand harsh conditions, optimum  performance, high strength, easy installation and durability.</a:t>
            </a:r>
          </a:p>
        </p:txBody>
      </p:sp>
      <p:sp>
        <p:nvSpPr>
          <p:cNvPr id="25" name="Rectangle 24"/>
          <p:cNvSpPr/>
          <p:nvPr/>
        </p:nvSpPr>
        <p:spPr>
          <a:xfrm>
            <a:off x="86690" y="1337846"/>
            <a:ext cx="6618910" cy="338554"/>
          </a:xfrm>
          <a:prstGeom prst="rect">
            <a:avLst/>
          </a:prstGeom>
          <a:solidFill>
            <a:schemeClr val="accent1">
              <a:lumMod val="60000"/>
              <a:lumOff val="40000"/>
            </a:schemeClr>
          </a:solidFill>
          <a:ln>
            <a:solidFill>
              <a:schemeClr val="bg1"/>
            </a:solidFill>
          </a:ln>
          <a:effectLst>
            <a:outerShdw blurRad="50800" dist="38100" algn="l" rotWithShape="0">
              <a:prstClr val="black">
                <a:alpha val="40000"/>
              </a:prstClr>
            </a:outerShdw>
          </a:effectLst>
        </p:spPr>
        <p:txBody>
          <a:bodyPr wrap="square" lIns="91440" tIns="45720" rIns="91440" bIns="45720">
            <a:spAutoFit/>
          </a:bodyPr>
          <a:lstStyle/>
          <a:p>
            <a:r>
              <a:rPr lang="en-US" sz="1600" b="1" cap="none" spc="0" dirty="0" smtClean="0">
                <a:ln w="17780" cmpd="sng">
                  <a:solidFill>
                    <a:srgbClr val="FFFFFF"/>
                  </a:solidFill>
                  <a:prstDash val="solid"/>
                  <a:miter lim="800000"/>
                </a:ln>
                <a:solidFill>
                  <a:schemeClr val="accent1">
                    <a:lumMod val="60000"/>
                    <a:lumOff val="40000"/>
                  </a:schemeClr>
                </a:solidFill>
                <a:effectLst>
                  <a:outerShdw blurRad="50800" algn="tl" rotWithShape="0">
                    <a:srgbClr val="000000"/>
                  </a:outerShdw>
                </a:effectLst>
              </a:rPr>
              <a:t>	</a:t>
            </a:r>
            <a:r>
              <a:rPr lang="en-US" sz="1600" cap="none" spc="0" dirty="0" smtClean="0">
                <a:ln w="17780" cmpd="sng">
                  <a:solidFill>
                    <a:srgbClr val="FFFFFF"/>
                  </a:solidFill>
                  <a:prstDash val="solid"/>
                  <a:miter lim="800000"/>
                </a:ln>
                <a:solidFill>
                  <a:srgbClr val="7030A0"/>
                </a:solidFill>
                <a:effectLst>
                  <a:outerShdw blurRad="50800" algn="tl" rotWithShape="0">
                    <a:srgbClr val="000000"/>
                  </a:outerShdw>
                </a:effectLst>
              </a:rPr>
              <a:t>INTRODUCTION</a:t>
            </a:r>
            <a:endParaRPr lang="en-IN" sz="1600" cap="none" spc="0" dirty="0">
              <a:ln w="17780" cmpd="sng">
                <a:solidFill>
                  <a:srgbClr val="FFFFFF"/>
                </a:solidFill>
                <a:prstDash val="solid"/>
                <a:miter lim="800000"/>
              </a:ln>
              <a:solidFill>
                <a:srgbClr val="7030A0"/>
              </a:solidFill>
              <a:effectLst>
                <a:outerShdw blurRad="50800" algn="tl" rotWithShape="0">
                  <a:srgbClr val="000000"/>
                </a:outerShdw>
              </a:effectLst>
            </a:endParaRPr>
          </a:p>
        </p:txBody>
      </p:sp>
      <p:sp>
        <p:nvSpPr>
          <p:cNvPr id="18" name="TextBox 17"/>
          <p:cNvSpPr txBox="1"/>
          <p:nvPr/>
        </p:nvSpPr>
        <p:spPr>
          <a:xfrm>
            <a:off x="7391400" y="2514600"/>
            <a:ext cx="2743200" cy="261610"/>
          </a:xfrm>
          <a:prstGeom prst="rect">
            <a:avLst/>
          </a:prstGeom>
          <a:noFill/>
        </p:spPr>
        <p:txBody>
          <a:bodyPr wrap="square" rtlCol="0">
            <a:spAutoFit/>
          </a:bodyPr>
          <a:lstStyle/>
          <a:p>
            <a:endParaRPr lang="en-IN" sz="1100" dirty="0" smtClean="0"/>
          </a:p>
        </p:txBody>
      </p:sp>
      <p:sp>
        <p:nvSpPr>
          <p:cNvPr id="23" name="Rectangle 22"/>
          <p:cNvSpPr/>
          <p:nvPr/>
        </p:nvSpPr>
        <p:spPr>
          <a:xfrm>
            <a:off x="114300" y="3810000"/>
            <a:ext cx="6629400" cy="1785104"/>
          </a:xfrm>
          <a:prstGeom prst="rect">
            <a:avLst/>
          </a:prstGeom>
        </p:spPr>
        <p:txBody>
          <a:bodyPr wrap="square">
            <a:spAutoFit/>
          </a:bodyPr>
          <a:lstStyle/>
          <a:p>
            <a:r>
              <a:rPr lang="en-IN" sz="1100" b="1" dirty="0" smtClean="0"/>
              <a:t>M/s RIZQTECH ENGINEERS </a:t>
            </a:r>
            <a:r>
              <a:rPr lang="en-IN" sz="1100" dirty="0" smtClean="0"/>
              <a:t>is Located at Vadodara (Gujarat, India), we have developed a high-end infrastructure that is spread sprawling area. Installed with latest tools and technology, our infrastructure is segregated into different departments such as manufacturing, quality control, R&amp;D, warehousing &amp; packaging, etc. To maintain the consistency in quality of our products, we have arranged a dependable quality testing unit that is manned by experienced quality professionals. Our quality controllers inspect each and every product on various industry parameters like finishing, designing, stitching, etc. to avoid any kind of discrepancy. In order to achieve a high level of satisfaction of our clients, we fabricate these products in tandem with the specifications laid down by them. Also, our extensive distribution network helps us in delivering these products at clients’ end in a timely manner. Owing to our ethical business policies, prompt delivery, competitive price structure and client &amp; quality centric approach, we are constantly progressing in the industry.</a:t>
            </a:r>
          </a:p>
        </p:txBody>
      </p:sp>
      <p:sp>
        <p:nvSpPr>
          <p:cNvPr id="26" name="Rectangle 25"/>
          <p:cNvSpPr/>
          <p:nvPr/>
        </p:nvSpPr>
        <p:spPr>
          <a:xfrm>
            <a:off x="76200" y="6266527"/>
            <a:ext cx="6618910" cy="338554"/>
          </a:xfrm>
          <a:prstGeom prst="rect">
            <a:avLst/>
          </a:prstGeom>
          <a:solidFill>
            <a:schemeClr val="accent1">
              <a:lumMod val="60000"/>
              <a:lumOff val="40000"/>
            </a:schemeClr>
          </a:solidFill>
          <a:ln>
            <a:solidFill>
              <a:schemeClr val="bg1"/>
            </a:solidFill>
          </a:ln>
          <a:effectLst>
            <a:outerShdw blurRad="50800" dist="38100" algn="l" rotWithShape="0">
              <a:prstClr val="black">
                <a:alpha val="40000"/>
              </a:prstClr>
            </a:outerShdw>
          </a:effectLst>
        </p:spPr>
        <p:txBody>
          <a:bodyPr wrap="square" lIns="91440" tIns="45720" rIns="91440" bIns="45720">
            <a:spAutoFit/>
          </a:bodyPr>
          <a:lstStyle/>
          <a:p>
            <a:r>
              <a:rPr lang="en-US" sz="1600" b="1" cap="none" spc="0" dirty="0" smtClean="0">
                <a:ln w="17780" cmpd="sng">
                  <a:solidFill>
                    <a:srgbClr val="FFFFFF"/>
                  </a:solidFill>
                  <a:prstDash val="solid"/>
                  <a:miter lim="800000"/>
                </a:ln>
                <a:solidFill>
                  <a:schemeClr val="accent1">
                    <a:lumMod val="60000"/>
                    <a:lumOff val="40000"/>
                  </a:schemeClr>
                </a:solidFill>
                <a:effectLst>
                  <a:outerShdw blurRad="50800" algn="tl" rotWithShape="0">
                    <a:srgbClr val="000000"/>
                  </a:outerShdw>
                </a:effectLst>
              </a:rPr>
              <a:t>	</a:t>
            </a:r>
            <a:r>
              <a:rPr lang="en-US" sz="1600" cap="none" spc="0" dirty="0" smtClean="0">
                <a:ln w="17780" cmpd="sng">
                  <a:solidFill>
                    <a:srgbClr val="FFFFFF"/>
                  </a:solidFill>
                  <a:prstDash val="solid"/>
                  <a:miter lim="800000"/>
                </a:ln>
                <a:solidFill>
                  <a:srgbClr val="7030A0"/>
                </a:solidFill>
                <a:effectLst>
                  <a:outerShdw blurRad="50800" algn="tl" rotWithShape="0">
                    <a:srgbClr val="000000"/>
                  </a:outerShdw>
                </a:effectLst>
              </a:rPr>
              <a:t>QUALITY ASSURANCE</a:t>
            </a:r>
            <a:endParaRPr lang="en-IN" sz="1600" cap="none" spc="0" dirty="0">
              <a:ln w="17780" cmpd="sng">
                <a:solidFill>
                  <a:srgbClr val="FFFFFF"/>
                </a:solidFill>
                <a:prstDash val="solid"/>
                <a:miter lim="800000"/>
              </a:ln>
              <a:solidFill>
                <a:srgbClr val="7030A0"/>
              </a:solidFill>
              <a:effectLst>
                <a:outerShdw blurRad="50800" algn="tl" rotWithShape="0">
                  <a:srgbClr val="000000"/>
                </a:outerShdw>
              </a:effectLst>
            </a:endParaRPr>
          </a:p>
        </p:txBody>
      </p:sp>
      <p:sp>
        <p:nvSpPr>
          <p:cNvPr id="27" name="Rectangle 26"/>
          <p:cNvSpPr/>
          <p:nvPr/>
        </p:nvSpPr>
        <p:spPr>
          <a:xfrm>
            <a:off x="114300" y="6681281"/>
            <a:ext cx="6629400" cy="938719"/>
          </a:xfrm>
          <a:prstGeom prst="rect">
            <a:avLst/>
          </a:prstGeom>
        </p:spPr>
        <p:txBody>
          <a:bodyPr wrap="square">
            <a:spAutoFit/>
          </a:bodyPr>
          <a:lstStyle/>
          <a:p>
            <a:r>
              <a:rPr lang="en-IN" sz="1100" dirty="0" smtClean="0"/>
              <a:t>The sole objective of our firm is to offer the optimum quality products to our valuable clients. We attain this objective by completing all activities in an efficient and prompt manner. Our team of quality controllers severely checks all products on defined parameters to eliminate all the flawless products. Offered products are fabricated under the supervision of our experienced professionals using high grade raw material. Also, these products are checked by our quality controllers on several quality parameters.</a:t>
            </a:r>
            <a:endParaRPr lang="en-IN" sz="1100" dirty="0"/>
          </a:p>
        </p:txBody>
      </p:sp>
      <p:sp>
        <p:nvSpPr>
          <p:cNvPr id="28" name="Right Triangle 27"/>
          <p:cNvSpPr/>
          <p:nvPr/>
        </p:nvSpPr>
        <p:spPr>
          <a:xfrm rot="10800000">
            <a:off x="5638800" y="152401"/>
            <a:ext cx="1219200" cy="1066798"/>
          </a:xfrm>
          <a:prstGeom prst="rtTriangle">
            <a:avLst/>
          </a:prstGeom>
          <a:solidFill>
            <a:srgbClr val="3EBEE6"/>
          </a:solidFill>
          <a:ln w="12700" cap="flat" cmpd="dbl">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9" name="Right Triangle 28"/>
          <p:cNvSpPr/>
          <p:nvPr/>
        </p:nvSpPr>
        <p:spPr>
          <a:xfrm rot="10800000">
            <a:off x="6019800" y="152401"/>
            <a:ext cx="838200" cy="685800"/>
          </a:xfrm>
          <a:prstGeom prst="rtTriangle">
            <a:avLst/>
          </a:prstGeom>
          <a:solidFill>
            <a:srgbClr val="6CD2D2"/>
          </a:solidFill>
          <a:ln w="12700" cap="flat"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5" name="Footer Placeholder 6"/>
          <p:cNvSpPr>
            <a:spLocks noGrp="1"/>
          </p:cNvSpPr>
          <p:nvPr>
            <p:ph type="ftr" sz="quarter" idx="11"/>
          </p:nvPr>
        </p:nvSpPr>
        <p:spPr>
          <a:xfrm>
            <a:off x="76200" y="8153400"/>
            <a:ext cx="1524000" cy="808567"/>
          </a:xfrm>
        </p:spPr>
        <p:txBody>
          <a:bodyPr/>
          <a:lstStyle/>
          <a:p>
            <a:pPr algn="l"/>
            <a:r>
              <a:rPr lang="en-US" sz="1050" b="1" dirty="0" smtClean="0"/>
              <a:t>REG OFFICE:</a:t>
            </a:r>
          </a:p>
          <a:p>
            <a:pPr algn="l"/>
            <a:r>
              <a:rPr lang="en-US" sz="1050" dirty="0" smtClean="0"/>
              <a:t>3 AAMENA DUPLEX,</a:t>
            </a:r>
          </a:p>
          <a:p>
            <a:pPr algn="l"/>
            <a:r>
              <a:rPr lang="en-US" sz="1050" dirty="0" smtClean="0"/>
              <a:t>TANDALJAVASNA ROAD</a:t>
            </a:r>
          </a:p>
          <a:p>
            <a:pPr algn="l"/>
            <a:r>
              <a:rPr lang="en-US" sz="1050" dirty="0" smtClean="0"/>
              <a:t>VADODARA-390020,</a:t>
            </a:r>
          </a:p>
          <a:p>
            <a:pPr algn="l"/>
            <a:r>
              <a:rPr lang="en-US" sz="1050" dirty="0" smtClean="0"/>
              <a:t>GUJARAT, INDIA</a:t>
            </a:r>
            <a:endParaRPr lang="en-US" sz="1050" dirty="0"/>
          </a:p>
        </p:txBody>
      </p:sp>
      <p:sp>
        <p:nvSpPr>
          <p:cNvPr id="36" name="Footer Placeholder 6"/>
          <p:cNvSpPr txBox="1">
            <a:spLocks/>
          </p:cNvSpPr>
          <p:nvPr/>
        </p:nvSpPr>
        <p:spPr>
          <a:xfrm>
            <a:off x="1600200" y="8153400"/>
            <a:ext cx="1295400" cy="808567"/>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rPr>
              <a:t>WORKS IT: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486/2 GIDC,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 MAKRPURA,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VADODARA-390010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GUJARAT, INDIA</a:t>
            </a:r>
            <a:endParaRPr kumimoji="0" lang="en-US" sz="105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37" name="Footer Placeholder 6"/>
          <p:cNvSpPr txBox="1">
            <a:spLocks/>
          </p:cNvSpPr>
          <p:nvPr/>
        </p:nvSpPr>
        <p:spPr>
          <a:xfrm>
            <a:off x="2895600" y="8153400"/>
            <a:ext cx="2286000" cy="808567"/>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PHONE NO:+91-7600807606</a:t>
            </a:r>
          </a:p>
          <a:p>
            <a:r>
              <a:rPr lang="en-US" sz="1050" dirty="0" smtClean="0">
                <a:solidFill>
                  <a:schemeClr val="tx1">
                    <a:tint val="75000"/>
                  </a:schemeClr>
                </a:solidFill>
              </a:rPr>
              <a:t>                     +91-9624690662</a:t>
            </a:r>
          </a:p>
          <a:p>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E-MAIL: </a:t>
            </a: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hlinkClick r:id="rId5"/>
              </a:rPr>
              <a:t>info@rizqtech.co.in</a:t>
            </a: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r>
              <a:rPr lang="en-US" sz="1050" dirty="0" smtClean="0">
                <a:solidFill>
                  <a:schemeClr val="tx1">
                    <a:tint val="75000"/>
                  </a:schemeClr>
                </a:solidFill>
              </a:rPr>
              <a:t>               </a:t>
            </a:r>
            <a:r>
              <a:rPr lang="en-US" sz="1050" dirty="0" smtClean="0">
                <a:solidFill>
                  <a:schemeClr val="tx1">
                    <a:tint val="75000"/>
                  </a:schemeClr>
                </a:solidFill>
                <a:hlinkClick r:id="rId6"/>
              </a:rPr>
              <a:t>rizq_tech@yahoo.com</a:t>
            </a:r>
            <a:endParaRPr lang="en-US" sz="1050" dirty="0" smtClean="0">
              <a:solidFill>
                <a:schemeClr val="tx1">
                  <a:tint val="75000"/>
                </a:schemeClr>
              </a:solidFill>
            </a:endParaRPr>
          </a:p>
          <a:p>
            <a:r>
              <a:rPr lang="en-US" sz="1050" dirty="0" smtClean="0">
                <a:solidFill>
                  <a:schemeClr val="tx1">
                    <a:tint val="75000"/>
                  </a:schemeClr>
                </a:solidFill>
              </a:rPr>
              <a:t>WEBSITE: www.riztechengineers.com</a:t>
            </a:r>
          </a:p>
          <a:p>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
        <p:nvSpPr>
          <p:cNvPr id="38" name="Footer Placeholder 6"/>
          <p:cNvSpPr txBox="1">
            <a:spLocks/>
          </p:cNvSpPr>
          <p:nvPr/>
        </p:nvSpPr>
        <p:spPr>
          <a:xfrm>
            <a:off x="5105400" y="8259233"/>
            <a:ext cx="1066800" cy="808567"/>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dirty="0" smtClean="0">
                <a:solidFill>
                  <a:schemeClr val="tx1">
                    <a:tint val="75000"/>
                  </a:schemeClr>
                </a:solidFill>
              </a:rPr>
              <a:t>ISO 9001:2015</a:t>
            </a:r>
            <a:endPar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50" b="1" dirty="0" smtClean="0">
              <a:solidFill>
                <a:schemeClr val="tx1">
                  <a:tint val="7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rPr>
              <a:t>ISO 45001:2018</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b="1" dirty="0" smtClean="0">
              <a:solidFill>
                <a:schemeClr val="tx1">
                  <a:tint val="7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pic>
        <p:nvPicPr>
          <p:cNvPr id="39" name="Picture 38" descr="45001(@).jpg"/>
          <p:cNvPicPr>
            <a:picLocks noChangeAspect="1"/>
          </p:cNvPicPr>
          <p:nvPr/>
        </p:nvPicPr>
        <p:blipFill>
          <a:blip r:embed="rId7" cstate="print"/>
          <a:stretch>
            <a:fillRect/>
          </a:stretch>
        </p:blipFill>
        <p:spPr>
          <a:xfrm>
            <a:off x="6218910" y="8576849"/>
            <a:ext cx="410490" cy="414751"/>
          </a:xfrm>
          <a:prstGeom prst="rect">
            <a:avLst/>
          </a:prstGeom>
        </p:spPr>
      </p:pic>
      <p:pic>
        <p:nvPicPr>
          <p:cNvPr id="40" name="Picture 39" descr="400868_Final Manual_Sardha Universi.jpg"/>
          <p:cNvPicPr>
            <a:picLocks noChangeAspect="1"/>
          </p:cNvPicPr>
          <p:nvPr/>
        </p:nvPicPr>
        <p:blipFill>
          <a:blip r:embed="rId8" cstate="print"/>
          <a:stretch>
            <a:fillRect/>
          </a:stretch>
        </p:blipFill>
        <p:spPr>
          <a:xfrm>
            <a:off x="6233655" y="8119649"/>
            <a:ext cx="381000" cy="4290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3250" advTm="5000">
        <p14:honeycomb/>
      </p:transition>
    </mc:Choice>
    <mc:Fallback>
      <p:transition spd="slow" advTm="5000">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Right Triangle 52"/>
          <p:cNvSpPr/>
          <p:nvPr/>
        </p:nvSpPr>
        <p:spPr>
          <a:xfrm rot="10800000">
            <a:off x="5638800" y="152400"/>
            <a:ext cx="1219200" cy="1066798"/>
          </a:xfrm>
          <a:prstGeom prst="rtTriangle">
            <a:avLst/>
          </a:prstGeom>
          <a:solidFill>
            <a:schemeClr val="bg1">
              <a:lumMod val="50000"/>
            </a:schemeClr>
          </a:solidFill>
          <a:ln w="12700" cap="flat" cmpd="dbl">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16" name="Straight Connector 15"/>
          <p:cNvCxnSpPr/>
          <p:nvPr/>
        </p:nvCxnSpPr>
        <p:spPr>
          <a:xfrm>
            <a:off x="152400" y="8077200"/>
            <a:ext cx="6553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52400" y="8026400"/>
            <a:ext cx="6553200" cy="1588"/>
          </a:xfrm>
          <a:prstGeom prst="line">
            <a:avLst/>
          </a:prstGeom>
        </p:spPr>
        <p:style>
          <a:lnRef idx="1">
            <a:schemeClr val="accent1"/>
          </a:lnRef>
          <a:fillRef idx="0">
            <a:schemeClr val="accent1"/>
          </a:fillRef>
          <a:effectRef idx="0">
            <a:schemeClr val="accent1"/>
          </a:effectRef>
          <a:fontRef idx="minor">
            <a:schemeClr val="tx1"/>
          </a:fontRef>
        </p:style>
      </p:cxnSp>
      <p:pic>
        <p:nvPicPr>
          <p:cNvPr id="31" name="Picture 30" descr="logo riz.jpg"/>
          <p:cNvPicPr>
            <a:picLocks noChangeAspect="1"/>
          </p:cNvPicPr>
          <p:nvPr/>
        </p:nvPicPr>
        <p:blipFill>
          <a:blip r:embed="rId3"/>
          <a:stretch>
            <a:fillRect/>
          </a:stretch>
        </p:blipFill>
        <p:spPr>
          <a:xfrm>
            <a:off x="195569" y="304801"/>
            <a:ext cx="718831" cy="767118"/>
          </a:xfrm>
          <a:prstGeom prst="rect">
            <a:avLst/>
          </a:prstGeom>
          <a:noFill/>
          <a:ln>
            <a:noFill/>
          </a:ln>
        </p:spPr>
      </p:pic>
      <p:sp>
        <p:nvSpPr>
          <p:cNvPr id="33" name="TextBox 32"/>
          <p:cNvSpPr txBox="1"/>
          <p:nvPr/>
        </p:nvSpPr>
        <p:spPr>
          <a:xfrm>
            <a:off x="1447800" y="76200"/>
            <a:ext cx="5257800" cy="707886"/>
          </a:xfrm>
          <a:prstGeom prst="rect">
            <a:avLst/>
          </a:prstGeom>
          <a:noFill/>
        </p:spPr>
        <p:txBody>
          <a:bodyPr wrap="square" rtlCol="0" anchor="ctr">
            <a:spAutoFit/>
          </a:bodyPr>
          <a:lstStyle/>
          <a:p>
            <a:r>
              <a:rPr lang="en-US" sz="4000" b="1" dirty="0" smtClean="0">
                <a:solidFill>
                  <a:srgbClr val="002060"/>
                </a:solidFill>
                <a:latin typeface="Gabriola" pitchFamily="82" charset="0"/>
                <a:cs typeface="Aparajita" pitchFamily="34" charset="0"/>
              </a:rPr>
              <a:t>RIZQTECH ENGINEERS</a:t>
            </a:r>
            <a:endParaRPr lang="en-IN" sz="4000" b="1" dirty="0">
              <a:solidFill>
                <a:srgbClr val="002060"/>
              </a:solidFill>
              <a:latin typeface="Gabriola" pitchFamily="82" charset="0"/>
              <a:cs typeface="Aparajita" pitchFamily="34" charset="0"/>
            </a:endParaRPr>
          </a:p>
        </p:txBody>
      </p:sp>
      <p:sp>
        <p:nvSpPr>
          <p:cNvPr id="49" name="TextBox 48"/>
          <p:cNvSpPr txBox="1"/>
          <p:nvPr/>
        </p:nvSpPr>
        <p:spPr>
          <a:xfrm>
            <a:off x="1143000" y="685800"/>
            <a:ext cx="5105400" cy="400110"/>
          </a:xfrm>
          <a:prstGeom prst="rect">
            <a:avLst/>
          </a:prstGeom>
          <a:noFill/>
        </p:spPr>
        <p:txBody>
          <a:bodyPr wrap="square" rtlCol="0">
            <a:spAutoFit/>
          </a:bodyPr>
          <a:lstStyle/>
          <a:p>
            <a:r>
              <a:rPr lang="en-US" sz="2000" b="1" dirty="0" smtClean="0">
                <a:solidFill>
                  <a:schemeClr val="accent4">
                    <a:lumMod val="50000"/>
                  </a:schemeClr>
                </a:solidFill>
                <a:latin typeface="Gabriola" pitchFamily="82" charset="0"/>
              </a:rPr>
              <a:t>A CONSULTING DESGIN &amp; MANUFACTURING FIRM</a:t>
            </a:r>
            <a:endParaRPr lang="en-IN" sz="2000" b="1" dirty="0">
              <a:solidFill>
                <a:schemeClr val="accent4">
                  <a:lumMod val="50000"/>
                </a:schemeClr>
              </a:solidFill>
              <a:latin typeface="Gabriola" pitchFamily="82" charset="0"/>
            </a:endParaRPr>
          </a:p>
        </p:txBody>
      </p:sp>
      <p:sp>
        <p:nvSpPr>
          <p:cNvPr id="52" name="Right Triangle 51"/>
          <p:cNvSpPr/>
          <p:nvPr/>
        </p:nvSpPr>
        <p:spPr>
          <a:xfrm rot="10800000">
            <a:off x="6019800" y="152400"/>
            <a:ext cx="838200" cy="685800"/>
          </a:xfrm>
          <a:prstGeom prst="rtTriangle">
            <a:avLst/>
          </a:prstGeom>
          <a:solidFill>
            <a:srgbClr val="D91809">
              <a:alpha val="82000"/>
            </a:srgbClr>
          </a:solidFill>
          <a:ln w="12700" cap="flat"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8" name="TextBox 17"/>
          <p:cNvSpPr txBox="1"/>
          <p:nvPr/>
        </p:nvSpPr>
        <p:spPr>
          <a:xfrm>
            <a:off x="7391400" y="2514600"/>
            <a:ext cx="2743200" cy="261610"/>
          </a:xfrm>
          <a:prstGeom prst="rect">
            <a:avLst/>
          </a:prstGeom>
          <a:noFill/>
        </p:spPr>
        <p:txBody>
          <a:bodyPr wrap="square" rtlCol="0">
            <a:spAutoFit/>
          </a:bodyPr>
          <a:lstStyle/>
          <a:p>
            <a:endParaRPr lang="en-IN" sz="1100" dirty="0" smtClean="0"/>
          </a:p>
        </p:txBody>
      </p:sp>
      <p:sp>
        <p:nvSpPr>
          <p:cNvPr id="21" name="TextBox 20"/>
          <p:cNvSpPr txBox="1"/>
          <p:nvPr/>
        </p:nvSpPr>
        <p:spPr>
          <a:xfrm>
            <a:off x="8305800" y="2895600"/>
            <a:ext cx="2057400" cy="2970044"/>
          </a:xfrm>
          <a:prstGeom prst="rect">
            <a:avLst/>
          </a:prstGeom>
          <a:noFill/>
        </p:spPr>
        <p:txBody>
          <a:bodyPr wrap="square" rtlCol="0">
            <a:spAutoFit/>
          </a:bodyPr>
          <a:lstStyle/>
          <a:p>
            <a:r>
              <a:rPr lang="en-IN" sz="1100" dirty="0" smtClean="0"/>
              <a:t>The sole objective of our firm is to offer the optimum quality products to our valuable clients. We attain this objective by completing all activities in an efficient and prompt manner. Our team of quality controllers severely checks all products on defined parameters to eliminate all the flawless products. Offered products are fabricated under the supervision of our experienced professionals using high grade raw material. Also, these products are checked by our quality controllers on several quality parameters.</a:t>
            </a:r>
            <a:endParaRPr lang="en-IN" sz="1100" dirty="0"/>
          </a:p>
        </p:txBody>
      </p:sp>
      <p:pic>
        <p:nvPicPr>
          <p:cNvPr id="29" name="Picture 28" descr="vision_mission_values (2).jpg"/>
          <p:cNvPicPr>
            <a:picLocks noChangeAspect="1"/>
          </p:cNvPicPr>
          <p:nvPr/>
        </p:nvPicPr>
        <p:blipFill>
          <a:blip r:embed="rId4"/>
          <a:stretch>
            <a:fillRect/>
          </a:stretch>
        </p:blipFill>
        <p:spPr>
          <a:xfrm>
            <a:off x="266700" y="1371600"/>
            <a:ext cx="6324600" cy="6553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0" name="TextBox 29"/>
          <p:cNvSpPr txBox="1"/>
          <p:nvPr/>
        </p:nvSpPr>
        <p:spPr>
          <a:xfrm>
            <a:off x="381000" y="2286001"/>
            <a:ext cx="2895600" cy="2277547"/>
          </a:xfrm>
          <a:prstGeom prst="rect">
            <a:avLst/>
          </a:prstGeom>
          <a:noFill/>
        </p:spPr>
        <p:txBody>
          <a:bodyPr wrap="square" rtlCol="0">
            <a:spAutoFit/>
          </a:bodyPr>
          <a:lstStyle/>
          <a:p>
            <a:r>
              <a:rPr lang="en-IN" sz="1400" dirty="0" smtClean="0">
                <a:solidFill>
                  <a:schemeClr val="tx1">
                    <a:lumMod val="95000"/>
                    <a:lumOff val="5000"/>
                  </a:schemeClr>
                </a:solidFill>
              </a:rPr>
              <a:t>The RIZQTECH ENGINEERS Is Continuously Developing And Improving Manufacturing Methods To Ensure The Highest Possible Level Of Value, Quality And Products To Meet Our Clients’ Needs</a:t>
            </a:r>
            <a:r>
              <a:rPr lang="en-IN" i="1" dirty="0" smtClean="0">
                <a:solidFill>
                  <a:schemeClr val="tx1">
                    <a:lumMod val="95000"/>
                    <a:lumOff val="5000"/>
                  </a:schemeClr>
                </a:solidFill>
              </a:rPr>
              <a:t>.</a:t>
            </a:r>
          </a:p>
          <a:p>
            <a:r>
              <a:rPr lang="en-IN" dirty="0" smtClean="0"/>
              <a:t/>
            </a:r>
            <a:br>
              <a:rPr lang="en-IN" dirty="0" smtClean="0"/>
            </a:br>
            <a:r>
              <a:rPr lang="en-IN" dirty="0" smtClean="0"/>
              <a:t/>
            </a:r>
            <a:br>
              <a:rPr lang="en-IN" dirty="0" smtClean="0"/>
            </a:br>
            <a:endParaRPr lang="en-IN" dirty="0"/>
          </a:p>
        </p:txBody>
      </p:sp>
      <p:sp>
        <p:nvSpPr>
          <p:cNvPr id="34" name="TextBox 33"/>
          <p:cNvSpPr txBox="1"/>
          <p:nvPr/>
        </p:nvSpPr>
        <p:spPr>
          <a:xfrm>
            <a:off x="381000" y="5715000"/>
            <a:ext cx="2971800" cy="2000548"/>
          </a:xfrm>
          <a:prstGeom prst="rect">
            <a:avLst/>
          </a:prstGeom>
          <a:noFill/>
        </p:spPr>
        <p:txBody>
          <a:bodyPr wrap="square" rtlCol="0">
            <a:spAutoFit/>
          </a:bodyPr>
          <a:lstStyle/>
          <a:p>
            <a:r>
              <a:rPr lang="en-US" sz="1400" dirty="0" smtClean="0">
                <a:solidFill>
                  <a:schemeClr val="tx1">
                    <a:lumMod val="95000"/>
                    <a:lumOff val="5000"/>
                  </a:schemeClr>
                </a:solidFill>
              </a:rPr>
              <a:t>To  Become  The Most Respected And Prominent Manufacturing &amp; Service Company In Industry- Known For Our Dedication To Excellence In Everything We Do.</a:t>
            </a:r>
            <a:endParaRPr lang="en-IN" sz="1400" dirty="0" smtClean="0">
              <a:solidFill>
                <a:schemeClr val="tx1">
                  <a:lumMod val="95000"/>
                  <a:lumOff val="5000"/>
                </a:schemeClr>
              </a:solidFill>
            </a:endParaRPr>
          </a:p>
          <a:p>
            <a:r>
              <a:rPr lang="en-IN" dirty="0" smtClean="0"/>
              <a:t/>
            </a:r>
            <a:br>
              <a:rPr lang="en-IN" dirty="0" smtClean="0"/>
            </a:br>
            <a:r>
              <a:rPr lang="en-IN" dirty="0" smtClean="0"/>
              <a:t/>
            </a:r>
            <a:br>
              <a:rPr lang="en-IN" dirty="0" smtClean="0"/>
            </a:br>
            <a:endParaRPr lang="en-IN" dirty="0"/>
          </a:p>
        </p:txBody>
      </p:sp>
      <p:sp>
        <p:nvSpPr>
          <p:cNvPr id="25" name="Footer Placeholder 6"/>
          <p:cNvSpPr>
            <a:spLocks noGrp="1"/>
          </p:cNvSpPr>
          <p:nvPr>
            <p:ph type="ftr" sz="quarter" idx="11"/>
          </p:nvPr>
        </p:nvSpPr>
        <p:spPr>
          <a:xfrm>
            <a:off x="76200" y="8153400"/>
            <a:ext cx="1524000" cy="808567"/>
          </a:xfrm>
        </p:spPr>
        <p:txBody>
          <a:bodyPr/>
          <a:lstStyle/>
          <a:p>
            <a:pPr algn="l"/>
            <a:r>
              <a:rPr lang="en-US" sz="1050" b="1" dirty="0" smtClean="0"/>
              <a:t>REG OFFICE:</a:t>
            </a:r>
          </a:p>
          <a:p>
            <a:pPr algn="l"/>
            <a:r>
              <a:rPr lang="en-US" sz="1050" dirty="0" smtClean="0"/>
              <a:t>3 AAMENA DUPLEX,</a:t>
            </a:r>
          </a:p>
          <a:p>
            <a:pPr algn="l"/>
            <a:r>
              <a:rPr lang="en-US" sz="1050" dirty="0" smtClean="0"/>
              <a:t>TANDALJAVASNA ROAD</a:t>
            </a:r>
          </a:p>
          <a:p>
            <a:pPr algn="l"/>
            <a:r>
              <a:rPr lang="en-US" sz="1050" dirty="0" smtClean="0"/>
              <a:t>VADODARA-390020,</a:t>
            </a:r>
          </a:p>
          <a:p>
            <a:pPr algn="l"/>
            <a:r>
              <a:rPr lang="en-US" sz="1050" dirty="0" smtClean="0"/>
              <a:t>GUJARAT, INDIA</a:t>
            </a:r>
            <a:endParaRPr lang="en-US" sz="1050" dirty="0"/>
          </a:p>
        </p:txBody>
      </p:sp>
      <p:sp>
        <p:nvSpPr>
          <p:cNvPr id="26" name="Footer Placeholder 6"/>
          <p:cNvSpPr txBox="1">
            <a:spLocks/>
          </p:cNvSpPr>
          <p:nvPr/>
        </p:nvSpPr>
        <p:spPr>
          <a:xfrm>
            <a:off x="1600200" y="8153400"/>
            <a:ext cx="1295400" cy="808567"/>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rPr>
              <a:t>WORKS IT: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486/2 GIDC,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 MAKRPURA,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VADODARA-390010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GUJARAT, INDIA</a:t>
            </a:r>
            <a:endParaRPr kumimoji="0" lang="en-US" sz="105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27" name="Footer Placeholder 6"/>
          <p:cNvSpPr txBox="1">
            <a:spLocks/>
          </p:cNvSpPr>
          <p:nvPr/>
        </p:nvSpPr>
        <p:spPr>
          <a:xfrm>
            <a:off x="2895600" y="8153400"/>
            <a:ext cx="2286000" cy="808567"/>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PHONE NO:+91-7600807606</a:t>
            </a:r>
          </a:p>
          <a:p>
            <a:r>
              <a:rPr lang="en-US" sz="1050" dirty="0" smtClean="0">
                <a:solidFill>
                  <a:schemeClr val="tx1">
                    <a:tint val="75000"/>
                  </a:schemeClr>
                </a:solidFill>
              </a:rPr>
              <a:t>                     +91-9624690662</a:t>
            </a:r>
          </a:p>
          <a:p>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E-MAIL: </a:t>
            </a: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hlinkClick r:id="rId5"/>
              </a:rPr>
              <a:t>info@rizqtech.co.in</a:t>
            </a: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r>
              <a:rPr lang="en-US" sz="1050" dirty="0" smtClean="0">
                <a:solidFill>
                  <a:schemeClr val="tx1">
                    <a:tint val="75000"/>
                  </a:schemeClr>
                </a:solidFill>
              </a:rPr>
              <a:t>               </a:t>
            </a:r>
            <a:r>
              <a:rPr lang="en-US" sz="1050" dirty="0" smtClean="0">
                <a:solidFill>
                  <a:schemeClr val="tx1">
                    <a:tint val="75000"/>
                  </a:schemeClr>
                </a:solidFill>
                <a:hlinkClick r:id="rId6"/>
              </a:rPr>
              <a:t>rizq_tech@yahoo.com</a:t>
            </a:r>
            <a:endParaRPr lang="en-US" sz="1050" dirty="0" smtClean="0">
              <a:solidFill>
                <a:schemeClr val="tx1">
                  <a:tint val="75000"/>
                </a:schemeClr>
              </a:solidFill>
            </a:endParaRPr>
          </a:p>
          <a:p>
            <a:r>
              <a:rPr lang="en-US" sz="1050" dirty="0" smtClean="0">
                <a:solidFill>
                  <a:schemeClr val="tx1">
                    <a:tint val="75000"/>
                  </a:schemeClr>
                </a:solidFill>
              </a:rPr>
              <a:t>WEBSITE: www.riztechengineers.com</a:t>
            </a:r>
          </a:p>
          <a:p>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
        <p:nvSpPr>
          <p:cNvPr id="28" name="Footer Placeholder 6"/>
          <p:cNvSpPr txBox="1">
            <a:spLocks/>
          </p:cNvSpPr>
          <p:nvPr/>
        </p:nvSpPr>
        <p:spPr>
          <a:xfrm>
            <a:off x="5105400" y="8259233"/>
            <a:ext cx="1066800" cy="808567"/>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dirty="0" smtClean="0">
                <a:solidFill>
                  <a:schemeClr val="tx1">
                    <a:tint val="75000"/>
                  </a:schemeClr>
                </a:solidFill>
              </a:rPr>
              <a:t>ISO 9001:2015</a:t>
            </a:r>
            <a:endPar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50" b="1" dirty="0" smtClean="0">
              <a:solidFill>
                <a:schemeClr val="tx1">
                  <a:tint val="7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rPr>
              <a:t>ISO 45001:2018</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b="1" dirty="0" smtClean="0">
              <a:solidFill>
                <a:schemeClr val="tx1">
                  <a:tint val="7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pic>
        <p:nvPicPr>
          <p:cNvPr id="32" name="Picture 31" descr="45001(@).jpg"/>
          <p:cNvPicPr>
            <a:picLocks noChangeAspect="1"/>
          </p:cNvPicPr>
          <p:nvPr/>
        </p:nvPicPr>
        <p:blipFill>
          <a:blip r:embed="rId7" cstate="print"/>
          <a:stretch>
            <a:fillRect/>
          </a:stretch>
        </p:blipFill>
        <p:spPr>
          <a:xfrm>
            <a:off x="6218910" y="8576849"/>
            <a:ext cx="410490" cy="414751"/>
          </a:xfrm>
          <a:prstGeom prst="rect">
            <a:avLst/>
          </a:prstGeom>
        </p:spPr>
      </p:pic>
      <p:pic>
        <p:nvPicPr>
          <p:cNvPr id="35" name="Picture 34" descr="400868_Final Manual_Sardha Universi.jpg"/>
          <p:cNvPicPr>
            <a:picLocks noChangeAspect="1"/>
          </p:cNvPicPr>
          <p:nvPr/>
        </p:nvPicPr>
        <p:blipFill>
          <a:blip r:embed="rId8" cstate="print"/>
          <a:stretch>
            <a:fillRect/>
          </a:stretch>
        </p:blipFill>
        <p:spPr>
          <a:xfrm>
            <a:off x="6233655" y="8119649"/>
            <a:ext cx="381000" cy="4290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500" advTm="5000">
        <p:checker/>
      </p:transition>
    </mc:Choice>
    <mc:Fallback>
      <p:transition spd="slow" advTm="5000">
        <p:checker/>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descr="DryIceBlasting.jpg"/>
          <p:cNvPicPr>
            <a:picLocks noChangeAspect="1"/>
          </p:cNvPicPr>
          <p:nvPr/>
        </p:nvPicPr>
        <p:blipFill>
          <a:blip r:embed="rId3"/>
          <a:stretch>
            <a:fillRect/>
          </a:stretch>
        </p:blipFill>
        <p:spPr>
          <a:xfrm>
            <a:off x="152400" y="1295400"/>
            <a:ext cx="6553200" cy="6629399"/>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53" name="Right Triangle 52"/>
          <p:cNvSpPr/>
          <p:nvPr/>
        </p:nvSpPr>
        <p:spPr>
          <a:xfrm rot="10800000">
            <a:off x="5638800" y="152400"/>
            <a:ext cx="1219200" cy="1066798"/>
          </a:xfrm>
          <a:prstGeom prst="rtTriangle">
            <a:avLst/>
          </a:prstGeom>
          <a:solidFill>
            <a:schemeClr val="bg1">
              <a:lumMod val="50000"/>
            </a:schemeClr>
          </a:solidFill>
          <a:ln w="12700" cap="flat" cmpd="dbl">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16" name="Straight Connector 15"/>
          <p:cNvCxnSpPr/>
          <p:nvPr/>
        </p:nvCxnSpPr>
        <p:spPr>
          <a:xfrm>
            <a:off x="152400" y="8077200"/>
            <a:ext cx="6553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52400" y="8026400"/>
            <a:ext cx="6553200" cy="1588"/>
          </a:xfrm>
          <a:prstGeom prst="line">
            <a:avLst/>
          </a:prstGeom>
        </p:spPr>
        <p:style>
          <a:lnRef idx="1">
            <a:schemeClr val="accent1"/>
          </a:lnRef>
          <a:fillRef idx="0">
            <a:schemeClr val="accent1"/>
          </a:fillRef>
          <a:effectRef idx="0">
            <a:schemeClr val="accent1"/>
          </a:effectRef>
          <a:fontRef idx="minor">
            <a:schemeClr val="tx1"/>
          </a:fontRef>
        </p:style>
      </p:cxnSp>
      <p:pic>
        <p:nvPicPr>
          <p:cNvPr id="31" name="Picture 30" descr="logo riz.jpg"/>
          <p:cNvPicPr>
            <a:picLocks noChangeAspect="1"/>
          </p:cNvPicPr>
          <p:nvPr/>
        </p:nvPicPr>
        <p:blipFill>
          <a:blip r:embed="rId4"/>
          <a:stretch>
            <a:fillRect/>
          </a:stretch>
        </p:blipFill>
        <p:spPr>
          <a:xfrm>
            <a:off x="195569" y="304801"/>
            <a:ext cx="718831" cy="767118"/>
          </a:xfrm>
          <a:prstGeom prst="rect">
            <a:avLst/>
          </a:prstGeom>
          <a:noFill/>
          <a:ln>
            <a:noFill/>
          </a:ln>
        </p:spPr>
      </p:pic>
      <p:sp>
        <p:nvSpPr>
          <p:cNvPr id="33" name="TextBox 32"/>
          <p:cNvSpPr txBox="1"/>
          <p:nvPr/>
        </p:nvSpPr>
        <p:spPr>
          <a:xfrm>
            <a:off x="1447800" y="76200"/>
            <a:ext cx="5257800" cy="707886"/>
          </a:xfrm>
          <a:prstGeom prst="rect">
            <a:avLst/>
          </a:prstGeom>
          <a:noFill/>
        </p:spPr>
        <p:txBody>
          <a:bodyPr wrap="square" rtlCol="0" anchor="ctr">
            <a:spAutoFit/>
          </a:bodyPr>
          <a:lstStyle/>
          <a:p>
            <a:r>
              <a:rPr lang="en-US" sz="4000" b="1" dirty="0" smtClean="0">
                <a:solidFill>
                  <a:srgbClr val="002060"/>
                </a:solidFill>
                <a:latin typeface="Gabriola" pitchFamily="82" charset="0"/>
                <a:cs typeface="Aparajita" pitchFamily="34" charset="0"/>
              </a:rPr>
              <a:t>RIZQTECH ENGINEERS</a:t>
            </a:r>
            <a:endParaRPr lang="en-IN" sz="4000" b="1" dirty="0">
              <a:solidFill>
                <a:srgbClr val="002060"/>
              </a:solidFill>
              <a:latin typeface="Gabriola" pitchFamily="82" charset="0"/>
              <a:cs typeface="Aparajita" pitchFamily="34" charset="0"/>
            </a:endParaRPr>
          </a:p>
        </p:txBody>
      </p:sp>
      <p:sp>
        <p:nvSpPr>
          <p:cNvPr id="49" name="TextBox 48"/>
          <p:cNvSpPr txBox="1"/>
          <p:nvPr/>
        </p:nvSpPr>
        <p:spPr>
          <a:xfrm>
            <a:off x="1143000" y="685800"/>
            <a:ext cx="5105400" cy="400110"/>
          </a:xfrm>
          <a:prstGeom prst="rect">
            <a:avLst/>
          </a:prstGeom>
          <a:noFill/>
        </p:spPr>
        <p:txBody>
          <a:bodyPr wrap="square" rtlCol="0">
            <a:spAutoFit/>
          </a:bodyPr>
          <a:lstStyle/>
          <a:p>
            <a:r>
              <a:rPr lang="en-US" sz="2000" b="1" dirty="0" smtClean="0">
                <a:solidFill>
                  <a:schemeClr val="accent4">
                    <a:lumMod val="50000"/>
                  </a:schemeClr>
                </a:solidFill>
                <a:latin typeface="Gabriola" pitchFamily="82" charset="0"/>
              </a:rPr>
              <a:t>A CONSULTING DESGIN &amp; MANUFACTURING FIRM</a:t>
            </a:r>
            <a:endParaRPr lang="en-IN" sz="2000" b="1" dirty="0">
              <a:solidFill>
                <a:schemeClr val="accent4">
                  <a:lumMod val="50000"/>
                </a:schemeClr>
              </a:solidFill>
              <a:latin typeface="Gabriola" pitchFamily="82" charset="0"/>
            </a:endParaRPr>
          </a:p>
        </p:txBody>
      </p:sp>
      <p:sp>
        <p:nvSpPr>
          <p:cNvPr id="52" name="Right Triangle 51"/>
          <p:cNvSpPr/>
          <p:nvPr/>
        </p:nvSpPr>
        <p:spPr>
          <a:xfrm rot="10800000">
            <a:off x="6019800" y="152400"/>
            <a:ext cx="838200" cy="685800"/>
          </a:xfrm>
          <a:prstGeom prst="rtTriangle">
            <a:avLst/>
          </a:prstGeom>
          <a:solidFill>
            <a:srgbClr val="D91809">
              <a:alpha val="82000"/>
            </a:srgbClr>
          </a:solidFill>
          <a:ln w="12700" cap="flat"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2" name="TextBox 31"/>
          <p:cNvSpPr txBox="1"/>
          <p:nvPr/>
        </p:nvSpPr>
        <p:spPr>
          <a:xfrm>
            <a:off x="381000" y="3200400"/>
            <a:ext cx="6172200" cy="738664"/>
          </a:xfrm>
          <a:prstGeom prst="rect">
            <a:avLst/>
          </a:prstGeom>
          <a:noFill/>
        </p:spPr>
        <p:txBody>
          <a:bodyPr wrap="square" rtlCol="0">
            <a:spAutoFit/>
          </a:bodyPr>
          <a:lstStyle/>
          <a:p>
            <a:r>
              <a:rPr lang="en-US" sz="1400" b="1" dirty="0" smtClean="0">
                <a:solidFill>
                  <a:srgbClr val="7030A0"/>
                </a:solidFill>
              </a:rPr>
              <a:t>RIZQTECH is dedicated to protecting and preserving the working environment in a responsible manner - we are very proud of how we work and our safety track record.</a:t>
            </a:r>
            <a:endParaRPr lang="en-IN" sz="1400" b="1" dirty="0">
              <a:solidFill>
                <a:srgbClr val="7030A0"/>
              </a:solidFill>
            </a:endParaRPr>
          </a:p>
        </p:txBody>
      </p:sp>
      <p:sp>
        <p:nvSpPr>
          <p:cNvPr id="34" name="TextBox 33"/>
          <p:cNvSpPr txBox="1"/>
          <p:nvPr/>
        </p:nvSpPr>
        <p:spPr>
          <a:xfrm>
            <a:off x="0" y="1371600"/>
            <a:ext cx="2667000" cy="769441"/>
          </a:xfrm>
          <a:prstGeom prst="rect">
            <a:avLst/>
          </a:prstGeom>
          <a:noFill/>
        </p:spPr>
        <p:txBody>
          <a:bodyPr wrap="square" rtlCol="0">
            <a:spAutoFit/>
          </a:bodyPr>
          <a:lstStyle/>
          <a:p>
            <a:r>
              <a:rPr lang="en-US" sz="4400" dirty="0" smtClean="0">
                <a:solidFill>
                  <a:srgbClr val="7030A0"/>
                </a:solidFill>
                <a:latin typeface="Copperplate Gothic Light" pitchFamily="34" charset="0"/>
                <a:cs typeface="Andalus" pitchFamily="18" charset="-78"/>
              </a:rPr>
              <a:t>SAFETY</a:t>
            </a:r>
            <a:endParaRPr lang="en-IN" sz="4400" dirty="0">
              <a:solidFill>
                <a:srgbClr val="7030A0"/>
              </a:solidFill>
              <a:latin typeface="Copperplate Gothic Light" pitchFamily="34" charset="0"/>
              <a:cs typeface="Andalus" pitchFamily="18" charset="-78"/>
            </a:endParaRPr>
          </a:p>
        </p:txBody>
      </p:sp>
      <p:sp>
        <p:nvSpPr>
          <p:cNvPr id="35" name="TextBox 34"/>
          <p:cNvSpPr txBox="1"/>
          <p:nvPr/>
        </p:nvSpPr>
        <p:spPr>
          <a:xfrm>
            <a:off x="228600" y="4801850"/>
            <a:ext cx="6629400" cy="769441"/>
          </a:xfrm>
          <a:prstGeom prst="rect">
            <a:avLst/>
          </a:prstGeom>
          <a:noFill/>
        </p:spPr>
        <p:txBody>
          <a:bodyPr wrap="square" rtlCol="0">
            <a:spAutoFit/>
          </a:bodyPr>
          <a:lstStyle/>
          <a:p>
            <a:r>
              <a:rPr lang="en-US" sz="1100" dirty="0" smtClean="0"/>
              <a:t>When it comes to safety, our philosophy is that any successful job or project is directly attributed to exceptional performance and well-planned services. Our unmatched safety record is a result of avoiding less than desirable workmanship and errors associated with rushing, stress, and poor work conditions. The majority of incidences are attributed to human error, thus minimizing or eliminating such conditions results in fewer incidents.</a:t>
            </a:r>
            <a:endParaRPr lang="en-IN" sz="1100" dirty="0" smtClean="0"/>
          </a:p>
        </p:txBody>
      </p:sp>
      <p:sp>
        <p:nvSpPr>
          <p:cNvPr id="39" name="TextBox 38"/>
          <p:cNvSpPr txBox="1"/>
          <p:nvPr/>
        </p:nvSpPr>
        <p:spPr>
          <a:xfrm>
            <a:off x="228600" y="5783759"/>
            <a:ext cx="6629400" cy="769441"/>
          </a:xfrm>
          <a:prstGeom prst="rect">
            <a:avLst/>
          </a:prstGeom>
          <a:noFill/>
        </p:spPr>
        <p:txBody>
          <a:bodyPr wrap="square" rtlCol="0">
            <a:spAutoFit/>
          </a:bodyPr>
          <a:lstStyle/>
          <a:p>
            <a:r>
              <a:rPr lang="en-US" sz="1100" dirty="0" smtClean="0"/>
              <a:t>Rizqtech’s management is committed to continuous development and improvement of safety programs to protect our team members on all job sites. We also acknowledge that our company’s staff and professionals are our biggest asset. We are proud of our safety record, and continue to strive to make our facilities and job sites safer. We will never compromise the safety of our staff, equipment or our customers.</a:t>
            </a:r>
            <a:endParaRPr lang="en-IN" sz="2000" dirty="0"/>
          </a:p>
        </p:txBody>
      </p:sp>
      <p:sp>
        <p:nvSpPr>
          <p:cNvPr id="40" name="TextBox 39"/>
          <p:cNvSpPr txBox="1"/>
          <p:nvPr/>
        </p:nvSpPr>
        <p:spPr>
          <a:xfrm>
            <a:off x="228600" y="6774359"/>
            <a:ext cx="6629400" cy="600164"/>
          </a:xfrm>
          <a:prstGeom prst="rect">
            <a:avLst/>
          </a:prstGeom>
          <a:noFill/>
        </p:spPr>
        <p:txBody>
          <a:bodyPr wrap="square" rtlCol="0">
            <a:spAutoFit/>
          </a:bodyPr>
          <a:lstStyle/>
          <a:p>
            <a:r>
              <a:rPr lang="en-US" sz="1100" dirty="0" smtClean="0"/>
              <a:t>Rizqtech adheres to all Occupational Safety, Health Compliance associated with our internal proprietary safety program. This compliance assures our company members and clients that all business practices are performed in a safe manner, matching our corporate values and practices.</a:t>
            </a:r>
            <a:endParaRPr lang="en-IN" sz="2000" dirty="0"/>
          </a:p>
        </p:txBody>
      </p:sp>
      <p:sp>
        <p:nvSpPr>
          <p:cNvPr id="41" name="Right Triangle 40"/>
          <p:cNvSpPr/>
          <p:nvPr/>
        </p:nvSpPr>
        <p:spPr>
          <a:xfrm rot="10800000">
            <a:off x="5638800" y="152401"/>
            <a:ext cx="1219200" cy="1066798"/>
          </a:xfrm>
          <a:prstGeom prst="rtTriangle">
            <a:avLst/>
          </a:prstGeom>
          <a:solidFill>
            <a:srgbClr val="3EBEE6"/>
          </a:solidFill>
          <a:ln w="12700" cap="flat" cmpd="dbl">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2" name="Right Triangle 41"/>
          <p:cNvSpPr/>
          <p:nvPr/>
        </p:nvSpPr>
        <p:spPr>
          <a:xfrm rot="10800000">
            <a:off x="6019800" y="152401"/>
            <a:ext cx="838200" cy="685800"/>
          </a:xfrm>
          <a:prstGeom prst="rtTriangle">
            <a:avLst/>
          </a:prstGeom>
          <a:solidFill>
            <a:srgbClr val="6CD2D2"/>
          </a:solidFill>
          <a:ln w="12700" cap="flat"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8" name="Footer Placeholder 6"/>
          <p:cNvSpPr>
            <a:spLocks noGrp="1"/>
          </p:cNvSpPr>
          <p:nvPr>
            <p:ph type="ftr" sz="quarter" idx="11"/>
          </p:nvPr>
        </p:nvSpPr>
        <p:spPr>
          <a:xfrm>
            <a:off x="76200" y="8153400"/>
            <a:ext cx="1524000" cy="808567"/>
          </a:xfrm>
        </p:spPr>
        <p:txBody>
          <a:bodyPr/>
          <a:lstStyle/>
          <a:p>
            <a:pPr algn="l"/>
            <a:r>
              <a:rPr lang="en-US" sz="1050" b="1" dirty="0" smtClean="0"/>
              <a:t>REG OFFICE:</a:t>
            </a:r>
          </a:p>
          <a:p>
            <a:pPr algn="l"/>
            <a:r>
              <a:rPr lang="en-US" sz="1050" dirty="0" smtClean="0"/>
              <a:t>3 AAMENA DUPLEX,</a:t>
            </a:r>
          </a:p>
          <a:p>
            <a:pPr algn="l"/>
            <a:r>
              <a:rPr lang="en-US" sz="1050" dirty="0" smtClean="0"/>
              <a:t>TANDALJAVASNA ROAD</a:t>
            </a:r>
          </a:p>
          <a:p>
            <a:pPr algn="l"/>
            <a:r>
              <a:rPr lang="en-US" sz="1050" dirty="0" smtClean="0"/>
              <a:t>VADODARA-390020,</a:t>
            </a:r>
          </a:p>
          <a:p>
            <a:pPr algn="l"/>
            <a:r>
              <a:rPr lang="en-US" sz="1050" dirty="0" smtClean="0"/>
              <a:t>GUJARAT, INDIA</a:t>
            </a:r>
            <a:endParaRPr lang="en-US" sz="1050" dirty="0"/>
          </a:p>
        </p:txBody>
      </p:sp>
      <p:sp>
        <p:nvSpPr>
          <p:cNvPr id="29" name="Footer Placeholder 6"/>
          <p:cNvSpPr txBox="1">
            <a:spLocks/>
          </p:cNvSpPr>
          <p:nvPr/>
        </p:nvSpPr>
        <p:spPr>
          <a:xfrm>
            <a:off x="1600200" y="8153400"/>
            <a:ext cx="1295400" cy="808567"/>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rPr>
              <a:t>WORKS IT: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486/2 GIDC,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 MAKRPURA,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VADODARA-390010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GUJARAT, INDIA</a:t>
            </a:r>
            <a:endParaRPr kumimoji="0" lang="en-US" sz="105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30" name="Footer Placeholder 6"/>
          <p:cNvSpPr txBox="1">
            <a:spLocks/>
          </p:cNvSpPr>
          <p:nvPr/>
        </p:nvSpPr>
        <p:spPr>
          <a:xfrm>
            <a:off x="2895600" y="8153400"/>
            <a:ext cx="2286000" cy="808567"/>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PHONE NO:+91-7600807606</a:t>
            </a:r>
          </a:p>
          <a:p>
            <a:r>
              <a:rPr lang="en-US" sz="1050" dirty="0" smtClean="0">
                <a:solidFill>
                  <a:schemeClr val="tx1">
                    <a:tint val="75000"/>
                  </a:schemeClr>
                </a:solidFill>
              </a:rPr>
              <a:t>                     +91-9624690662</a:t>
            </a:r>
          </a:p>
          <a:p>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E-MAIL: </a:t>
            </a: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hlinkClick r:id="rId5"/>
              </a:rPr>
              <a:t>info@rizqtech.co.in</a:t>
            </a: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r>
              <a:rPr lang="en-US" sz="1050" dirty="0" smtClean="0">
                <a:solidFill>
                  <a:schemeClr val="tx1">
                    <a:tint val="75000"/>
                  </a:schemeClr>
                </a:solidFill>
              </a:rPr>
              <a:t>               </a:t>
            </a:r>
            <a:r>
              <a:rPr lang="en-US" sz="1050" dirty="0" smtClean="0">
                <a:solidFill>
                  <a:schemeClr val="tx1">
                    <a:tint val="75000"/>
                  </a:schemeClr>
                </a:solidFill>
                <a:hlinkClick r:id="rId6"/>
              </a:rPr>
              <a:t>rizq_tech@yahoo.com</a:t>
            </a:r>
            <a:endParaRPr lang="en-US" sz="1050" dirty="0" smtClean="0">
              <a:solidFill>
                <a:schemeClr val="tx1">
                  <a:tint val="75000"/>
                </a:schemeClr>
              </a:solidFill>
            </a:endParaRPr>
          </a:p>
          <a:p>
            <a:r>
              <a:rPr lang="en-US" sz="1050" dirty="0" smtClean="0">
                <a:solidFill>
                  <a:schemeClr val="tx1">
                    <a:tint val="75000"/>
                  </a:schemeClr>
                </a:solidFill>
              </a:rPr>
              <a:t>WEBSITE: www.riztechengineers.com</a:t>
            </a:r>
          </a:p>
          <a:p>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
        <p:nvSpPr>
          <p:cNvPr id="36" name="Footer Placeholder 6"/>
          <p:cNvSpPr txBox="1">
            <a:spLocks/>
          </p:cNvSpPr>
          <p:nvPr/>
        </p:nvSpPr>
        <p:spPr>
          <a:xfrm>
            <a:off x="5105400" y="8259233"/>
            <a:ext cx="1066800" cy="808567"/>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dirty="0" smtClean="0">
                <a:solidFill>
                  <a:schemeClr val="tx1">
                    <a:tint val="75000"/>
                  </a:schemeClr>
                </a:solidFill>
              </a:rPr>
              <a:t>ISO 9001:2015</a:t>
            </a:r>
            <a:endPar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50" b="1" dirty="0" smtClean="0">
              <a:solidFill>
                <a:schemeClr val="tx1">
                  <a:tint val="7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rPr>
              <a:t>ISO 45001:2018</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b="1" dirty="0" smtClean="0">
              <a:solidFill>
                <a:schemeClr val="tx1">
                  <a:tint val="7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pic>
        <p:nvPicPr>
          <p:cNvPr id="37" name="Picture 36" descr="45001(@).jpg"/>
          <p:cNvPicPr>
            <a:picLocks noChangeAspect="1"/>
          </p:cNvPicPr>
          <p:nvPr/>
        </p:nvPicPr>
        <p:blipFill>
          <a:blip r:embed="rId7" cstate="print"/>
          <a:stretch>
            <a:fillRect/>
          </a:stretch>
        </p:blipFill>
        <p:spPr>
          <a:xfrm>
            <a:off x="6218910" y="8576849"/>
            <a:ext cx="410490" cy="414751"/>
          </a:xfrm>
          <a:prstGeom prst="rect">
            <a:avLst/>
          </a:prstGeom>
        </p:spPr>
      </p:pic>
      <p:pic>
        <p:nvPicPr>
          <p:cNvPr id="43" name="Picture 42" descr="400868_Final Manual_Sardha Universi.jpg"/>
          <p:cNvPicPr>
            <a:picLocks noChangeAspect="1"/>
          </p:cNvPicPr>
          <p:nvPr/>
        </p:nvPicPr>
        <p:blipFill>
          <a:blip r:embed="rId8" cstate="print"/>
          <a:stretch>
            <a:fillRect/>
          </a:stretch>
        </p:blipFill>
        <p:spPr>
          <a:xfrm>
            <a:off x="6233655" y="8119649"/>
            <a:ext cx="381000" cy="4290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Tm="5000">
        <p14:prism isContent="1" isInverted="1"/>
      </p:transition>
    </mc:Choice>
    <mc:Fallback>
      <p:transition spd="slow" advTm="5000">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descr="DryIceBlasting.jpg"/>
          <p:cNvPicPr>
            <a:picLocks noChangeAspect="1"/>
          </p:cNvPicPr>
          <p:nvPr/>
        </p:nvPicPr>
        <p:blipFill>
          <a:blip r:embed="rId3"/>
          <a:stretch>
            <a:fillRect/>
          </a:stretch>
        </p:blipFill>
        <p:spPr>
          <a:xfrm>
            <a:off x="152400" y="1295401"/>
            <a:ext cx="6553200" cy="6629399"/>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53" name="Right Triangle 52"/>
          <p:cNvSpPr/>
          <p:nvPr/>
        </p:nvSpPr>
        <p:spPr>
          <a:xfrm rot="10800000">
            <a:off x="5638800" y="152400"/>
            <a:ext cx="1219200" cy="1066798"/>
          </a:xfrm>
          <a:prstGeom prst="rtTriangle">
            <a:avLst/>
          </a:prstGeom>
          <a:solidFill>
            <a:schemeClr val="bg1">
              <a:lumMod val="50000"/>
            </a:schemeClr>
          </a:solidFill>
          <a:ln w="12700" cap="flat" cmpd="dbl">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16" name="Straight Connector 15"/>
          <p:cNvCxnSpPr/>
          <p:nvPr/>
        </p:nvCxnSpPr>
        <p:spPr>
          <a:xfrm>
            <a:off x="152400" y="8077200"/>
            <a:ext cx="6553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52400" y="8026400"/>
            <a:ext cx="6553200" cy="1588"/>
          </a:xfrm>
          <a:prstGeom prst="line">
            <a:avLst/>
          </a:prstGeom>
        </p:spPr>
        <p:style>
          <a:lnRef idx="1">
            <a:schemeClr val="accent1"/>
          </a:lnRef>
          <a:fillRef idx="0">
            <a:schemeClr val="accent1"/>
          </a:fillRef>
          <a:effectRef idx="0">
            <a:schemeClr val="accent1"/>
          </a:effectRef>
          <a:fontRef idx="minor">
            <a:schemeClr val="tx1"/>
          </a:fontRef>
        </p:style>
      </p:cxnSp>
      <p:pic>
        <p:nvPicPr>
          <p:cNvPr id="31" name="Picture 30" descr="logo riz.jpg"/>
          <p:cNvPicPr>
            <a:picLocks noChangeAspect="1"/>
          </p:cNvPicPr>
          <p:nvPr/>
        </p:nvPicPr>
        <p:blipFill>
          <a:blip r:embed="rId4"/>
          <a:stretch>
            <a:fillRect/>
          </a:stretch>
        </p:blipFill>
        <p:spPr>
          <a:xfrm>
            <a:off x="195569" y="304801"/>
            <a:ext cx="718831" cy="767118"/>
          </a:xfrm>
          <a:prstGeom prst="rect">
            <a:avLst/>
          </a:prstGeom>
          <a:noFill/>
          <a:ln>
            <a:noFill/>
          </a:ln>
        </p:spPr>
      </p:pic>
      <p:sp>
        <p:nvSpPr>
          <p:cNvPr id="33" name="TextBox 32"/>
          <p:cNvSpPr txBox="1"/>
          <p:nvPr/>
        </p:nvSpPr>
        <p:spPr>
          <a:xfrm>
            <a:off x="1447800" y="76200"/>
            <a:ext cx="5257800" cy="707886"/>
          </a:xfrm>
          <a:prstGeom prst="rect">
            <a:avLst/>
          </a:prstGeom>
          <a:noFill/>
        </p:spPr>
        <p:txBody>
          <a:bodyPr wrap="square" rtlCol="0" anchor="ctr">
            <a:spAutoFit/>
          </a:bodyPr>
          <a:lstStyle/>
          <a:p>
            <a:r>
              <a:rPr lang="en-US" sz="4000" b="1" dirty="0" smtClean="0">
                <a:solidFill>
                  <a:srgbClr val="002060"/>
                </a:solidFill>
                <a:latin typeface="Gabriola" pitchFamily="82" charset="0"/>
                <a:cs typeface="Aparajita" pitchFamily="34" charset="0"/>
              </a:rPr>
              <a:t>RIZQTECH ENGINEERS</a:t>
            </a:r>
            <a:endParaRPr lang="en-IN" sz="4000" b="1" dirty="0">
              <a:solidFill>
                <a:srgbClr val="002060"/>
              </a:solidFill>
              <a:latin typeface="Gabriola" pitchFamily="82" charset="0"/>
              <a:cs typeface="Aparajita" pitchFamily="34" charset="0"/>
            </a:endParaRPr>
          </a:p>
        </p:txBody>
      </p:sp>
      <p:sp>
        <p:nvSpPr>
          <p:cNvPr id="49" name="TextBox 48"/>
          <p:cNvSpPr txBox="1"/>
          <p:nvPr/>
        </p:nvSpPr>
        <p:spPr>
          <a:xfrm>
            <a:off x="1143000" y="685800"/>
            <a:ext cx="5105400" cy="400110"/>
          </a:xfrm>
          <a:prstGeom prst="rect">
            <a:avLst/>
          </a:prstGeom>
          <a:noFill/>
        </p:spPr>
        <p:txBody>
          <a:bodyPr wrap="square" rtlCol="0">
            <a:spAutoFit/>
          </a:bodyPr>
          <a:lstStyle/>
          <a:p>
            <a:r>
              <a:rPr lang="en-US" sz="2000" b="1" dirty="0" smtClean="0">
                <a:solidFill>
                  <a:schemeClr val="accent4">
                    <a:lumMod val="50000"/>
                  </a:schemeClr>
                </a:solidFill>
                <a:latin typeface="Gabriola" pitchFamily="82" charset="0"/>
              </a:rPr>
              <a:t>A CONSULTING DESGIN &amp; MANUFACTURING FIRM</a:t>
            </a:r>
            <a:endParaRPr lang="en-IN" sz="2000" b="1" dirty="0">
              <a:solidFill>
                <a:schemeClr val="accent4">
                  <a:lumMod val="50000"/>
                </a:schemeClr>
              </a:solidFill>
              <a:latin typeface="Gabriola" pitchFamily="82" charset="0"/>
            </a:endParaRPr>
          </a:p>
        </p:txBody>
      </p:sp>
      <p:sp>
        <p:nvSpPr>
          <p:cNvPr id="52" name="Right Triangle 51"/>
          <p:cNvSpPr/>
          <p:nvPr/>
        </p:nvSpPr>
        <p:spPr>
          <a:xfrm rot="10800000">
            <a:off x="6019800" y="152400"/>
            <a:ext cx="838200" cy="685800"/>
          </a:xfrm>
          <a:prstGeom prst="rtTriangle">
            <a:avLst/>
          </a:prstGeom>
          <a:solidFill>
            <a:srgbClr val="D91809">
              <a:alpha val="82000"/>
            </a:srgbClr>
          </a:solidFill>
          <a:ln w="12700" cap="flat"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8" name="TextBox 17"/>
          <p:cNvSpPr txBox="1"/>
          <p:nvPr/>
        </p:nvSpPr>
        <p:spPr>
          <a:xfrm>
            <a:off x="7391400" y="2514600"/>
            <a:ext cx="2743200" cy="261610"/>
          </a:xfrm>
          <a:prstGeom prst="rect">
            <a:avLst/>
          </a:prstGeom>
          <a:noFill/>
        </p:spPr>
        <p:txBody>
          <a:bodyPr wrap="square" rtlCol="0">
            <a:spAutoFit/>
          </a:bodyPr>
          <a:lstStyle/>
          <a:p>
            <a:endParaRPr lang="en-IN" sz="1100" dirty="0" smtClean="0"/>
          </a:p>
        </p:txBody>
      </p:sp>
      <p:sp>
        <p:nvSpPr>
          <p:cNvPr id="24" name="Right Triangle 23"/>
          <p:cNvSpPr/>
          <p:nvPr/>
        </p:nvSpPr>
        <p:spPr>
          <a:xfrm rot="10800000">
            <a:off x="5638800" y="152401"/>
            <a:ext cx="1219200" cy="1066798"/>
          </a:xfrm>
          <a:prstGeom prst="rtTriangle">
            <a:avLst/>
          </a:prstGeom>
          <a:solidFill>
            <a:srgbClr val="3EBEE6"/>
          </a:solidFill>
          <a:ln w="12700" cap="flat" cmpd="dbl">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5" name="Right Triangle 24"/>
          <p:cNvSpPr/>
          <p:nvPr/>
        </p:nvSpPr>
        <p:spPr>
          <a:xfrm rot="10800000">
            <a:off x="6019800" y="152401"/>
            <a:ext cx="838200" cy="685800"/>
          </a:xfrm>
          <a:prstGeom prst="rtTriangle">
            <a:avLst/>
          </a:prstGeom>
          <a:solidFill>
            <a:srgbClr val="6CD2D2"/>
          </a:solidFill>
          <a:ln w="12700" cap="flat"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9" name="Footer Placeholder 6"/>
          <p:cNvSpPr>
            <a:spLocks noGrp="1"/>
          </p:cNvSpPr>
          <p:nvPr>
            <p:ph type="ftr" sz="quarter" idx="11"/>
          </p:nvPr>
        </p:nvSpPr>
        <p:spPr>
          <a:xfrm>
            <a:off x="76200" y="8153400"/>
            <a:ext cx="1524000" cy="808567"/>
          </a:xfrm>
        </p:spPr>
        <p:txBody>
          <a:bodyPr/>
          <a:lstStyle/>
          <a:p>
            <a:pPr algn="l"/>
            <a:r>
              <a:rPr lang="en-US" sz="1050" b="1" dirty="0" smtClean="0"/>
              <a:t>REG OFFICE:</a:t>
            </a:r>
          </a:p>
          <a:p>
            <a:pPr algn="l"/>
            <a:r>
              <a:rPr lang="en-US" sz="1050" dirty="0" smtClean="0"/>
              <a:t>3 AAMENA DUPLEX,</a:t>
            </a:r>
          </a:p>
          <a:p>
            <a:pPr algn="l"/>
            <a:r>
              <a:rPr lang="en-US" sz="1050" dirty="0" smtClean="0"/>
              <a:t>TANDALJAVASNA ROAD</a:t>
            </a:r>
          </a:p>
          <a:p>
            <a:pPr algn="l"/>
            <a:r>
              <a:rPr lang="en-US" sz="1050" dirty="0" smtClean="0"/>
              <a:t>VADODARA-390020,</a:t>
            </a:r>
          </a:p>
          <a:p>
            <a:pPr algn="l"/>
            <a:r>
              <a:rPr lang="en-US" sz="1050" dirty="0" smtClean="0"/>
              <a:t>GUJARAT, INDIA</a:t>
            </a:r>
            <a:endParaRPr lang="en-US" sz="1050" dirty="0"/>
          </a:p>
        </p:txBody>
      </p:sp>
      <p:sp>
        <p:nvSpPr>
          <p:cNvPr id="30" name="Footer Placeholder 6"/>
          <p:cNvSpPr txBox="1">
            <a:spLocks/>
          </p:cNvSpPr>
          <p:nvPr/>
        </p:nvSpPr>
        <p:spPr>
          <a:xfrm>
            <a:off x="1600200" y="8153400"/>
            <a:ext cx="1295400" cy="808567"/>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rPr>
              <a:t>WORKS IT: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486/2 GIDC,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 MAKRPURA,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VADODARA-390010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GUJARAT, INDIA</a:t>
            </a:r>
            <a:endParaRPr kumimoji="0" lang="en-US" sz="105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32" name="Footer Placeholder 6"/>
          <p:cNvSpPr txBox="1">
            <a:spLocks/>
          </p:cNvSpPr>
          <p:nvPr/>
        </p:nvSpPr>
        <p:spPr>
          <a:xfrm>
            <a:off x="2895600" y="8153400"/>
            <a:ext cx="2286000" cy="808567"/>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PHONE NO:+91-7600807606</a:t>
            </a:r>
          </a:p>
          <a:p>
            <a:r>
              <a:rPr lang="en-US" sz="1050" dirty="0" smtClean="0">
                <a:solidFill>
                  <a:schemeClr val="tx1">
                    <a:tint val="75000"/>
                  </a:schemeClr>
                </a:solidFill>
              </a:rPr>
              <a:t>                     +91-9624690662</a:t>
            </a:r>
          </a:p>
          <a:p>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E-MAIL: </a:t>
            </a: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hlinkClick r:id="rId5"/>
              </a:rPr>
              <a:t>info@rizqtech.co.in</a:t>
            </a: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r>
              <a:rPr lang="en-US" sz="1050" dirty="0" smtClean="0">
                <a:solidFill>
                  <a:schemeClr val="tx1">
                    <a:tint val="75000"/>
                  </a:schemeClr>
                </a:solidFill>
              </a:rPr>
              <a:t>               </a:t>
            </a:r>
            <a:r>
              <a:rPr lang="en-US" sz="1050" dirty="0" smtClean="0">
                <a:solidFill>
                  <a:schemeClr val="tx1">
                    <a:tint val="75000"/>
                  </a:schemeClr>
                </a:solidFill>
                <a:hlinkClick r:id="rId6"/>
              </a:rPr>
              <a:t>rizq_tech@yahoo.com</a:t>
            </a:r>
            <a:endParaRPr lang="en-US" sz="1050" dirty="0" smtClean="0">
              <a:solidFill>
                <a:schemeClr val="tx1">
                  <a:tint val="75000"/>
                </a:schemeClr>
              </a:solidFill>
            </a:endParaRPr>
          </a:p>
          <a:p>
            <a:r>
              <a:rPr lang="en-US" sz="1050" dirty="0" smtClean="0">
                <a:solidFill>
                  <a:schemeClr val="tx1">
                    <a:tint val="75000"/>
                  </a:schemeClr>
                </a:solidFill>
              </a:rPr>
              <a:t>WEBSITE: www.riztechengineers.com</a:t>
            </a:r>
          </a:p>
          <a:p>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
        <p:nvSpPr>
          <p:cNvPr id="34" name="Footer Placeholder 6"/>
          <p:cNvSpPr txBox="1">
            <a:spLocks/>
          </p:cNvSpPr>
          <p:nvPr/>
        </p:nvSpPr>
        <p:spPr>
          <a:xfrm>
            <a:off x="5105400" y="8259233"/>
            <a:ext cx="1066800" cy="808567"/>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dirty="0" smtClean="0">
                <a:solidFill>
                  <a:schemeClr val="tx1">
                    <a:tint val="75000"/>
                  </a:schemeClr>
                </a:solidFill>
              </a:rPr>
              <a:t>ISO 9001:2015</a:t>
            </a:r>
            <a:endPar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50" b="1" dirty="0" smtClean="0">
              <a:solidFill>
                <a:schemeClr val="tx1">
                  <a:tint val="7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rPr>
              <a:t>ISO 45001:2018</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b="1" dirty="0" smtClean="0">
              <a:solidFill>
                <a:schemeClr val="tx1">
                  <a:tint val="7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pic>
        <p:nvPicPr>
          <p:cNvPr id="35" name="Picture 34" descr="45001(@).jpg"/>
          <p:cNvPicPr>
            <a:picLocks noChangeAspect="1"/>
          </p:cNvPicPr>
          <p:nvPr/>
        </p:nvPicPr>
        <p:blipFill>
          <a:blip r:embed="rId7" cstate="print"/>
          <a:stretch>
            <a:fillRect/>
          </a:stretch>
        </p:blipFill>
        <p:spPr>
          <a:xfrm>
            <a:off x="6218910" y="8576849"/>
            <a:ext cx="410490" cy="414751"/>
          </a:xfrm>
          <a:prstGeom prst="rect">
            <a:avLst/>
          </a:prstGeom>
        </p:spPr>
      </p:pic>
      <p:pic>
        <p:nvPicPr>
          <p:cNvPr id="36" name="Picture 35" descr="400868_Final Manual_Sardha Universi.jpg"/>
          <p:cNvPicPr>
            <a:picLocks noChangeAspect="1"/>
          </p:cNvPicPr>
          <p:nvPr/>
        </p:nvPicPr>
        <p:blipFill>
          <a:blip r:embed="rId8" cstate="print"/>
          <a:stretch>
            <a:fillRect/>
          </a:stretch>
        </p:blipFill>
        <p:spPr>
          <a:xfrm>
            <a:off x="6233655" y="8119649"/>
            <a:ext cx="381000" cy="429055"/>
          </a:xfrm>
          <a:prstGeom prst="rect">
            <a:avLst/>
          </a:prstGeom>
        </p:spPr>
      </p:pic>
      <p:sp>
        <p:nvSpPr>
          <p:cNvPr id="41" name="TextBox 40"/>
          <p:cNvSpPr txBox="1"/>
          <p:nvPr/>
        </p:nvSpPr>
        <p:spPr>
          <a:xfrm>
            <a:off x="533400" y="3193732"/>
            <a:ext cx="5867400" cy="2923877"/>
          </a:xfrm>
          <a:prstGeom prst="rect">
            <a:avLst/>
          </a:prstGeom>
          <a:noFill/>
        </p:spPr>
        <p:txBody>
          <a:bodyPr wrap="square" rtlCol="0">
            <a:spAutoFit/>
          </a:bodyPr>
          <a:lstStyle/>
          <a:p>
            <a:pPr>
              <a:buFont typeface="Wingdings" pitchFamily="2" charset="2"/>
              <a:buChar char="v"/>
            </a:pPr>
            <a:r>
              <a:rPr lang="en-US" dirty="0" smtClean="0">
                <a:latin typeface="Copperplate Gothic Light" pitchFamily="34" charset="0"/>
                <a:cs typeface="Andalus" pitchFamily="18" charset="-78"/>
              </a:rPr>
              <a:t>STORAGE TANK &amp; PRESSURE VESSELS</a:t>
            </a:r>
          </a:p>
          <a:p>
            <a:pPr>
              <a:buFont typeface="Wingdings" pitchFamily="2" charset="2"/>
              <a:buChar char="v"/>
            </a:pPr>
            <a:r>
              <a:rPr lang="en-US" dirty="0" smtClean="0">
                <a:latin typeface="Copperplate Gothic Light" pitchFamily="34" charset="0"/>
                <a:cs typeface="Andalus" pitchFamily="18" charset="-78"/>
              </a:rPr>
              <a:t>DRY ICE BLOCK MACHINE</a:t>
            </a:r>
          </a:p>
          <a:p>
            <a:pPr>
              <a:buFont typeface="Wingdings" pitchFamily="2" charset="2"/>
              <a:buChar char="v"/>
            </a:pPr>
            <a:r>
              <a:rPr lang="en-US" dirty="0" smtClean="0">
                <a:latin typeface="Copperplate Gothic Light" pitchFamily="34" charset="0"/>
                <a:cs typeface="Andalus" pitchFamily="18" charset="-78"/>
              </a:rPr>
              <a:t>DRY ICE PELLETIZER </a:t>
            </a:r>
            <a:r>
              <a:rPr lang="en-US" dirty="0" smtClean="0">
                <a:latin typeface="Copperplate Gothic Light" pitchFamily="34" charset="0"/>
                <a:cs typeface="Andalus" pitchFamily="18" charset="-78"/>
              </a:rPr>
              <a:t>MACHINE</a:t>
            </a:r>
            <a:endParaRPr lang="en-US" dirty="0" smtClean="0">
              <a:latin typeface="Copperplate Gothic Light" pitchFamily="34" charset="0"/>
              <a:cs typeface="Andalus" pitchFamily="18" charset="-78"/>
            </a:endParaRPr>
          </a:p>
          <a:p>
            <a:pPr>
              <a:buFont typeface="Wingdings" pitchFamily="2" charset="2"/>
              <a:buChar char="v"/>
            </a:pPr>
            <a:r>
              <a:rPr lang="en-US" dirty="0" smtClean="0">
                <a:latin typeface="Copperplate Gothic Light" pitchFamily="34" charset="0"/>
                <a:cs typeface="Andalus" pitchFamily="18" charset="-78"/>
              </a:rPr>
              <a:t> </a:t>
            </a:r>
            <a:r>
              <a:rPr lang="en-US" dirty="0" smtClean="0">
                <a:latin typeface="Copperplate Gothic Light" pitchFamily="34" charset="0"/>
                <a:cs typeface="Andalus" pitchFamily="18" charset="-78"/>
              </a:rPr>
              <a:t>SKIDS</a:t>
            </a:r>
          </a:p>
          <a:p>
            <a:pPr>
              <a:buFont typeface="Wingdings" pitchFamily="2" charset="2"/>
              <a:buChar char="v"/>
            </a:pPr>
            <a:r>
              <a:rPr lang="en-US" dirty="0" smtClean="0">
                <a:latin typeface="Copperplate Gothic Light" pitchFamily="34" charset="0"/>
                <a:cs typeface="Andalus" pitchFamily="18" charset="-78"/>
              </a:rPr>
              <a:t>POWER PACK &amp; HYDRAULIC CYLINDERS</a:t>
            </a:r>
          </a:p>
          <a:p>
            <a:pPr>
              <a:buFont typeface="Wingdings" pitchFamily="2" charset="2"/>
              <a:buChar char="v"/>
            </a:pPr>
            <a:endParaRPr lang="en-US" dirty="0" smtClean="0">
              <a:latin typeface="Copperplate Gothic Light" pitchFamily="34" charset="0"/>
              <a:cs typeface="Andalus" pitchFamily="18" charset="-78"/>
            </a:endParaRPr>
          </a:p>
          <a:p>
            <a:pPr>
              <a:buFont typeface="Wingdings" pitchFamily="2" charset="2"/>
              <a:buChar char="v"/>
            </a:pPr>
            <a:endParaRPr lang="en-US" dirty="0" smtClean="0">
              <a:latin typeface="Copperplate Gothic Light" pitchFamily="34" charset="0"/>
              <a:cs typeface="Andalus" pitchFamily="18" charset="-78"/>
            </a:endParaRPr>
          </a:p>
          <a:p>
            <a:pPr>
              <a:buFont typeface="Wingdings" pitchFamily="2" charset="2"/>
              <a:buChar char="v"/>
            </a:pPr>
            <a:endParaRPr lang="en-US" dirty="0" smtClean="0">
              <a:latin typeface="Copperplate Gothic Light" pitchFamily="34" charset="0"/>
              <a:cs typeface="Andalus" pitchFamily="18" charset="-78"/>
            </a:endParaRPr>
          </a:p>
          <a:p>
            <a:pPr>
              <a:buFont typeface="Wingdings" pitchFamily="2" charset="2"/>
              <a:buChar char="v"/>
            </a:pPr>
            <a:endParaRPr lang="en-US" sz="2000" dirty="0" smtClean="0">
              <a:latin typeface="Copperplate Gothic Light" pitchFamily="34" charset="0"/>
              <a:cs typeface="Andalus" pitchFamily="18" charset="-78"/>
            </a:endParaRPr>
          </a:p>
          <a:p>
            <a:pPr>
              <a:buFont typeface="Wingdings" pitchFamily="2" charset="2"/>
              <a:buChar char="v"/>
            </a:pPr>
            <a:endParaRPr lang="en-IN" sz="2000" dirty="0" smtClean="0">
              <a:latin typeface="Copperplate Gothic Light" pitchFamily="34" charset="0"/>
              <a:cs typeface="Andalus" pitchFamily="18" charset="-78"/>
            </a:endParaRPr>
          </a:p>
        </p:txBody>
      </p:sp>
      <p:sp>
        <p:nvSpPr>
          <p:cNvPr id="43" name="TextBox 42"/>
          <p:cNvSpPr txBox="1"/>
          <p:nvPr/>
        </p:nvSpPr>
        <p:spPr>
          <a:xfrm>
            <a:off x="0" y="1371600"/>
            <a:ext cx="6248400" cy="1446550"/>
          </a:xfrm>
          <a:prstGeom prst="rect">
            <a:avLst/>
          </a:prstGeom>
          <a:noFill/>
        </p:spPr>
        <p:txBody>
          <a:bodyPr wrap="square" rtlCol="0">
            <a:spAutoFit/>
          </a:bodyPr>
          <a:lstStyle/>
          <a:p>
            <a:r>
              <a:rPr lang="en-US" sz="4400" dirty="0" smtClean="0">
                <a:solidFill>
                  <a:srgbClr val="7030A0"/>
                </a:solidFill>
                <a:latin typeface="Copperplate Gothic Light" pitchFamily="34" charset="0"/>
                <a:cs typeface="Andalus" pitchFamily="18" charset="-78"/>
              </a:rPr>
              <a:t>RANGE OF</a:t>
            </a:r>
          </a:p>
          <a:p>
            <a:r>
              <a:rPr lang="en-US" sz="4400" dirty="0" smtClean="0">
                <a:solidFill>
                  <a:srgbClr val="7030A0"/>
                </a:solidFill>
                <a:latin typeface="Copperplate Gothic Light" pitchFamily="34" charset="0"/>
                <a:cs typeface="Andalus" pitchFamily="18" charset="-78"/>
              </a:rPr>
              <a:t>PRODUCT</a:t>
            </a:r>
            <a:endParaRPr lang="en-IN" sz="4400" dirty="0">
              <a:solidFill>
                <a:srgbClr val="7030A0"/>
              </a:solidFill>
              <a:latin typeface="Copperplate Gothic Light" pitchFamily="34" charset="0"/>
              <a:cs typeface="Andalus" pitchFamily="18" charset="-78"/>
            </a:endParaRPr>
          </a:p>
        </p:txBody>
      </p:sp>
    </p:spTree>
  </p:cSld>
  <p:clrMapOvr>
    <a:masterClrMapping/>
  </p:clrMapOvr>
  <mc:AlternateContent xmlns:mc="http://schemas.openxmlformats.org/markup-compatibility/2006">
    <mc:Choice xmlns:p14="http://schemas.microsoft.com/office/powerpoint/2010/main" Requires="p14">
      <p:transition spd="slow" p14:dur="2000" advTm="5000">
        <p14:ferris dir="l"/>
      </p:transition>
    </mc:Choice>
    <mc:Fallback>
      <p:transition spd="slow" advTm="5000">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descr="DryIceBlasting.jpg"/>
          <p:cNvPicPr>
            <a:picLocks noChangeAspect="1"/>
          </p:cNvPicPr>
          <p:nvPr/>
        </p:nvPicPr>
        <p:blipFill>
          <a:blip r:embed="rId3"/>
          <a:stretch>
            <a:fillRect/>
          </a:stretch>
        </p:blipFill>
        <p:spPr>
          <a:xfrm>
            <a:off x="152400" y="1295400"/>
            <a:ext cx="6553200" cy="6629399"/>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53" name="Right Triangle 52"/>
          <p:cNvSpPr/>
          <p:nvPr/>
        </p:nvSpPr>
        <p:spPr>
          <a:xfrm rot="10800000">
            <a:off x="5638800" y="152400"/>
            <a:ext cx="1219200" cy="1066798"/>
          </a:xfrm>
          <a:prstGeom prst="rtTriangle">
            <a:avLst/>
          </a:prstGeom>
          <a:solidFill>
            <a:schemeClr val="bg1">
              <a:lumMod val="50000"/>
            </a:schemeClr>
          </a:solidFill>
          <a:ln w="12700" cap="flat" cmpd="dbl">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16" name="Straight Connector 15"/>
          <p:cNvCxnSpPr/>
          <p:nvPr/>
        </p:nvCxnSpPr>
        <p:spPr>
          <a:xfrm>
            <a:off x="152400" y="8077200"/>
            <a:ext cx="6553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52400" y="8026400"/>
            <a:ext cx="6553200" cy="1588"/>
          </a:xfrm>
          <a:prstGeom prst="line">
            <a:avLst/>
          </a:prstGeom>
        </p:spPr>
        <p:style>
          <a:lnRef idx="1">
            <a:schemeClr val="accent1"/>
          </a:lnRef>
          <a:fillRef idx="0">
            <a:schemeClr val="accent1"/>
          </a:fillRef>
          <a:effectRef idx="0">
            <a:schemeClr val="accent1"/>
          </a:effectRef>
          <a:fontRef idx="minor">
            <a:schemeClr val="tx1"/>
          </a:fontRef>
        </p:style>
      </p:cxnSp>
      <p:pic>
        <p:nvPicPr>
          <p:cNvPr id="31" name="Picture 30" descr="logo riz.jpg"/>
          <p:cNvPicPr>
            <a:picLocks noChangeAspect="1"/>
          </p:cNvPicPr>
          <p:nvPr/>
        </p:nvPicPr>
        <p:blipFill>
          <a:blip r:embed="rId4"/>
          <a:stretch>
            <a:fillRect/>
          </a:stretch>
        </p:blipFill>
        <p:spPr>
          <a:xfrm>
            <a:off x="195569" y="304801"/>
            <a:ext cx="718831" cy="767118"/>
          </a:xfrm>
          <a:prstGeom prst="rect">
            <a:avLst/>
          </a:prstGeom>
          <a:noFill/>
          <a:ln>
            <a:noFill/>
          </a:ln>
        </p:spPr>
      </p:pic>
      <p:sp>
        <p:nvSpPr>
          <p:cNvPr id="33" name="TextBox 32"/>
          <p:cNvSpPr txBox="1"/>
          <p:nvPr/>
        </p:nvSpPr>
        <p:spPr>
          <a:xfrm>
            <a:off x="1447800" y="76200"/>
            <a:ext cx="5257800" cy="707886"/>
          </a:xfrm>
          <a:prstGeom prst="rect">
            <a:avLst/>
          </a:prstGeom>
          <a:noFill/>
        </p:spPr>
        <p:txBody>
          <a:bodyPr wrap="square" rtlCol="0" anchor="ctr">
            <a:spAutoFit/>
          </a:bodyPr>
          <a:lstStyle/>
          <a:p>
            <a:r>
              <a:rPr lang="en-US" sz="4000" b="1" dirty="0" smtClean="0">
                <a:solidFill>
                  <a:srgbClr val="002060"/>
                </a:solidFill>
                <a:latin typeface="Gabriola" pitchFamily="82" charset="0"/>
                <a:cs typeface="Aparajita" pitchFamily="34" charset="0"/>
              </a:rPr>
              <a:t>RIZQTECH ENGINEERS</a:t>
            </a:r>
            <a:endParaRPr lang="en-IN" sz="4000" b="1" dirty="0">
              <a:solidFill>
                <a:srgbClr val="002060"/>
              </a:solidFill>
              <a:latin typeface="Gabriola" pitchFamily="82" charset="0"/>
              <a:cs typeface="Aparajita" pitchFamily="34" charset="0"/>
            </a:endParaRPr>
          </a:p>
        </p:txBody>
      </p:sp>
      <p:sp>
        <p:nvSpPr>
          <p:cNvPr id="49" name="TextBox 48"/>
          <p:cNvSpPr txBox="1"/>
          <p:nvPr/>
        </p:nvSpPr>
        <p:spPr>
          <a:xfrm>
            <a:off x="1143000" y="685800"/>
            <a:ext cx="5105400" cy="400110"/>
          </a:xfrm>
          <a:prstGeom prst="rect">
            <a:avLst/>
          </a:prstGeom>
          <a:noFill/>
        </p:spPr>
        <p:txBody>
          <a:bodyPr wrap="square" rtlCol="0">
            <a:spAutoFit/>
          </a:bodyPr>
          <a:lstStyle/>
          <a:p>
            <a:r>
              <a:rPr lang="en-US" sz="2000" b="1" dirty="0" smtClean="0">
                <a:solidFill>
                  <a:schemeClr val="accent4">
                    <a:lumMod val="50000"/>
                  </a:schemeClr>
                </a:solidFill>
                <a:latin typeface="Gabriola" pitchFamily="82" charset="0"/>
              </a:rPr>
              <a:t>A CONSULTING DESGIN &amp; MANUFACTURING FIRM</a:t>
            </a:r>
            <a:endParaRPr lang="en-IN" sz="2000" b="1" dirty="0">
              <a:solidFill>
                <a:schemeClr val="accent4">
                  <a:lumMod val="50000"/>
                </a:schemeClr>
              </a:solidFill>
              <a:latin typeface="Gabriola" pitchFamily="82" charset="0"/>
            </a:endParaRPr>
          </a:p>
        </p:txBody>
      </p:sp>
      <p:sp>
        <p:nvSpPr>
          <p:cNvPr id="52" name="Right Triangle 51"/>
          <p:cNvSpPr/>
          <p:nvPr/>
        </p:nvSpPr>
        <p:spPr>
          <a:xfrm rot="10800000">
            <a:off x="6019800" y="152400"/>
            <a:ext cx="838200" cy="685800"/>
          </a:xfrm>
          <a:prstGeom prst="rtTriangle">
            <a:avLst/>
          </a:prstGeom>
          <a:solidFill>
            <a:srgbClr val="D91809">
              <a:alpha val="82000"/>
            </a:srgbClr>
          </a:solidFill>
          <a:ln w="12700" cap="flat"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4" name="Right Triangle 23"/>
          <p:cNvSpPr/>
          <p:nvPr/>
        </p:nvSpPr>
        <p:spPr>
          <a:xfrm rot="10800000">
            <a:off x="5638800" y="152401"/>
            <a:ext cx="1219200" cy="1066798"/>
          </a:xfrm>
          <a:prstGeom prst="rtTriangle">
            <a:avLst/>
          </a:prstGeom>
          <a:solidFill>
            <a:srgbClr val="3EBEE6"/>
          </a:solidFill>
          <a:ln w="12700" cap="flat" cmpd="dbl">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5" name="Right Triangle 24"/>
          <p:cNvSpPr/>
          <p:nvPr/>
        </p:nvSpPr>
        <p:spPr>
          <a:xfrm rot="10800000">
            <a:off x="6019800" y="152401"/>
            <a:ext cx="838200" cy="685800"/>
          </a:xfrm>
          <a:prstGeom prst="rtTriangle">
            <a:avLst/>
          </a:prstGeom>
          <a:solidFill>
            <a:srgbClr val="6CD2D2"/>
          </a:solidFill>
          <a:ln w="12700" cap="flat"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7" name="TextBox 26"/>
          <p:cNvSpPr txBox="1"/>
          <p:nvPr/>
        </p:nvSpPr>
        <p:spPr>
          <a:xfrm>
            <a:off x="76200" y="1447800"/>
            <a:ext cx="4800600" cy="954107"/>
          </a:xfrm>
          <a:prstGeom prst="rect">
            <a:avLst/>
          </a:prstGeom>
          <a:noFill/>
        </p:spPr>
        <p:txBody>
          <a:bodyPr wrap="square" rtlCol="0">
            <a:spAutoFit/>
          </a:bodyPr>
          <a:lstStyle/>
          <a:p>
            <a:r>
              <a:rPr lang="en-US" sz="2800" b="1" dirty="0" smtClean="0">
                <a:solidFill>
                  <a:schemeClr val="accent4">
                    <a:lumMod val="50000"/>
                  </a:schemeClr>
                </a:solidFill>
                <a:latin typeface="Copperplate Gothic Light" pitchFamily="34" charset="0"/>
                <a:cs typeface="Andalus" pitchFamily="18" charset="-78"/>
              </a:rPr>
              <a:t>STORAGE TANKS AND PRESSURE VESSLES</a:t>
            </a:r>
            <a:endParaRPr lang="en-IN" sz="2800" b="1" dirty="0">
              <a:solidFill>
                <a:schemeClr val="accent4">
                  <a:lumMod val="50000"/>
                </a:schemeClr>
              </a:solidFill>
              <a:latin typeface="Copperplate Gothic Light" pitchFamily="34" charset="0"/>
              <a:cs typeface="Andalus" pitchFamily="18" charset="-78"/>
            </a:endParaRPr>
          </a:p>
        </p:txBody>
      </p:sp>
      <p:sp>
        <p:nvSpPr>
          <p:cNvPr id="21" name="Rounded Rectangle 20"/>
          <p:cNvSpPr/>
          <p:nvPr/>
        </p:nvSpPr>
        <p:spPr>
          <a:xfrm>
            <a:off x="152400" y="2438400"/>
            <a:ext cx="1752600" cy="1676400"/>
          </a:xfrm>
          <a:prstGeom prst="roundRect">
            <a:avLst/>
          </a:prstGeom>
          <a:blipFill dpi="0" rotWithShape="1">
            <a:blip r:embed="rId5" cstate="print"/>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9" name="Rounded Rectangle 28"/>
          <p:cNvSpPr/>
          <p:nvPr/>
        </p:nvSpPr>
        <p:spPr>
          <a:xfrm>
            <a:off x="2286000" y="2819400"/>
            <a:ext cx="2286000" cy="2133600"/>
          </a:xfrm>
          <a:prstGeom prst="roundRect">
            <a:avLst/>
          </a:prstGeom>
          <a:blipFill dpi="0" rotWithShape="1">
            <a:blip r:embed="rId6" cstate="print"/>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0" name="Rounded Rectangle 29"/>
          <p:cNvSpPr/>
          <p:nvPr/>
        </p:nvSpPr>
        <p:spPr>
          <a:xfrm>
            <a:off x="152400" y="4343400"/>
            <a:ext cx="1752600" cy="1676400"/>
          </a:xfrm>
          <a:prstGeom prst="roundRect">
            <a:avLst/>
          </a:prstGeom>
          <a:blipFill dpi="0" rotWithShape="1">
            <a:blip r:embed="rId7"/>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2" name="Rounded Rectangle 31"/>
          <p:cNvSpPr/>
          <p:nvPr/>
        </p:nvSpPr>
        <p:spPr>
          <a:xfrm>
            <a:off x="152400" y="6248400"/>
            <a:ext cx="1752600" cy="1676400"/>
          </a:xfrm>
          <a:prstGeom prst="roundRect">
            <a:avLst/>
          </a:prstGeom>
          <a:blipFill dpi="0" rotWithShape="1">
            <a:blip r:embed="rId8"/>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5" name="Footer Placeholder 6"/>
          <p:cNvSpPr>
            <a:spLocks noGrp="1"/>
          </p:cNvSpPr>
          <p:nvPr>
            <p:ph type="ftr" sz="quarter" idx="11"/>
          </p:nvPr>
        </p:nvSpPr>
        <p:spPr>
          <a:xfrm>
            <a:off x="76200" y="8153400"/>
            <a:ext cx="1524000" cy="808567"/>
          </a:xfrm>
        </p:spPr>
        <p:txBody>
          <a:bodyPr/>
          <a:lstStyle/>
          <a:p>
            <a:pPr algn="l"/>
            <a:r>
              <a:rPr lang="en-US" sz="1050" b="1" dirty="0" smtClean="0"/>
              <a:t>REG OFFICE:</a:t>
            </a:r>
          </a:p>
          <a:p>
            <a:pPr algn="l"/>
            <a:r>
              <a:rPr lang="en-US" sz="1050" dirty="0" smtClean="0"/>
              <a:t>3 AAMENA DUPLEX,</a:t>
            </a:r>
          </a:p>
          <a:p>
            <a:pPr algn="l"/>
            <a:r>
              <a:rPr lang="en-US" sz="1050" dirty="0" smtClean="0"/>
              <a:t>TANDALJAVASNA ROAD</a:t>
            </a:r>
          </a:p>
          <a:p>
            <a:pPr algn="l"/>
            <a:r>
              <a:rPr lang="en-US" sz="1050" dirty="0" smtClean="0"/>
              <a:t>VADODARA-390020,</a:t>
            </a:r>
          </a:p>
          <a:p>
            <a:pPr algn="l"/>
            <a:r>
              <a:rPr lang="en-US" sz="1050" dirty="0" smtClean="0"/>
              <a:t>GUJARAT, INDIA</a:t>
            </a:r>
            <a:endParaRPr lang="en-US" sz="1050" dirty="0"/>
          </a:p>
        </p:txBody>
      </p:sp>
      <p:sp>
        <p:nvSpPr>
          <p:cNvPr id="36" name="Footer Placeholder 6"/>
          <p:cNvSpPr txBox="1">
            <a:spLocks/>
          </p:cNvSpPr>
          <p:nvPr/>
        </p:nvSpPr>
        <p:spPr>
          <a:xfrm>
            <a:off x="1600200" y="8153400"/>
            <a:ext cx="1295400" cy="808567"/>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rPr>
              <a:t>WORKS IT: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486/2 GIDC,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 MAKRPURA,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VADODARA-390010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GUJARAT, INDIA</a:t>
            </a:r>
            <a:endParaRPr kumimoji="0" lang="en-US" sz="105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37" name="Footer Placeholder 6"/>
          <p:cNvSpPr txBox="1">
            <a:spLocks/>
          </p:cNvSpPr>
          <p:nvPr/>
        </p:nvSpPr>
        <p:spPr>
          <a:xfrm>
            <a:off x="2895600" y="8153400"/>
            <a:ext cx="2286000" cy="808567"/>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PHONE NO:+91-7600807606</a:t>
            </a:r>
          </a:p>
          <a:p>
            <a:r>
              <a:rPr lang="en-US" sz="1050" dirty="0" smtClean="0">
                <a:solidFill>
                  <a:schemeClr val="tx1">
                    <a:tint val="75000"/>
                  </a:schemeClr>
                </a:solidFill>
              </a:rPr>
              <a:t>                     +91-9624690662</a:t>
            </a:r>
          </a:p>
          <a:p>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E-MAIL: </a:t>
            </a: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hlinkClick r:id="rId9"/>
              </a:rPr>
              <a:t>info@rizqtech.co.in</a:t>
            </a: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r>
              <a:rPr lang="en-US" sz="1050" dirty="0" smtClean="0">
                <a:solidFill>
                  <a:schemeClr val="tx1">
                    <a:tint val="75000"/>
                  </a:schemeClr>
                </a:solidFill>
              </a:rPr>
              <a:t>               </a:t>
            </a:r>
            <a:r>
              <a:rPr lang="en-US" sz="1050" dirty="0" smtClean="0">
                <a:solidFill>
                  <a:schemeClr val="tx1">
                    <a:tint val="75000"/>
                  </a:schemeClr>
                </a:solidFill>
                <a:hlinkClick r:id="rId10"/>
              </a:rPr>
              <a:t>rizq_tech@yahoo.com</a:t>
            </a:r>
            <a:endParaRPr lang="en-US" sz="1050" dirty="0" smtClean="0">
              <a:solidFill>
                <a:schemeClr val="tx1">
                  <a:tint val="75000"/>
                </a:schemeClr>
              </a:solidFill>
            </a:endParaRPr>
          </a:p>
          <a:p>
            <a:r>
              <a:rPr lang="en-US" sz="1050" dirty="0" smtClean="0">
                <a:solidFill>
                  <a:schemeClr val="tx1">
                    <a:tint val="75000"/>
                  </a:schemeClr>
                </a:solidFill>
              </a:rPr>
              <a:t>WEBSITE: www.riztechengineers.com</a:t>
            </a:r>
          </a:p>
          <a:p>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
        <p:nvSpPr>
          <p:cNvPr id="39" name="Footer Placeholder 6"/>
          <p:cNvSpPr txBox="1">
            <a:spLocks/>
          </p:cNvSpPr>
          <p:nvPr/>
        </p:nvSpPr>
        <p:spPr>
          <a:xfrm>
            <a:off x="5105400" y="8259233"/>
            <a:ext cx="1066800" cy="808567"/>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dirty="0" smtClean="0">
                <a:solidFill>
                  <a:schemeClr val="tx1">
                    <a:tint val="75000"/>
                  </a:schemeClr>
                </a:solidFill>
              </a:rPr>
              <a:t>ISO 9001:2015</a:t>
            </a:r>
            <a:endPar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50" b="1" dirty="0" smtClean="0">
              <a:solidFill>
                <a:schemeClr val="tx1">
                  <a:tint val="7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rPr>
              <a:t>ISO 45001:2018</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b="1" dirty="0" smtClean="0">
              <a:solidFill>
                <a:schemeClr val="tx1">
                  <a:tint val="7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pic>
        <p:nvPicPr>
          <p:cNvPr id="40" name="Picture 39" descr="45001(@).jpg"/>
          <p:cNvPicPr>
            <a:picLocks noChangeAspect="1"/>
          </p:cNvPicPr>
          <p:nvPr/>
        </p:nvPicPr>
        <p:blipFill>
          <a:blip r:embed="rId11" cstate="print"/>
          <a:stretch>
            <a:fillRect/>
          </a:stretch>
        </p:blipFill>
        <p:spPr>
          <a:xfrm>
            <a:off x="6218910" y="8546275"/>
            <a:ext cx="410490" cy="414751"/>
          </a:xfrm>
          <a:prstGeom prst="rect">
            <a:avLst/>
          </a:prstGeom>
        </p:spPr>
      </p:pic>
      <p:pic>
        <p:nvPicPr>
          <p:cNvPr id="41" name="Picture 40" descr="400868_Final Manual_Sardha Universi.jpg"/>
          <p:cNvPicPr>
            <a:picLocks noChangeAspect="1"/>
          </p:cNvPicPr>
          <p:nvPr/>
        </p:nvPicPr>
        <p:blipFill>
          <a:blip r:embed="rId12" cstate="print"/>
          <a:stretch>
            <a:fillRect/>
          </a:stretch>
        </p:blipFill>
        <p:spPr>
          <a:xfrm>
            <a:off x="6233655" y="8089075"/>
            <a:ext cx="381000" cy="429055"/>
          </a:xfrm>
          <a:prstGeom prst="rect">
            <a:avLst/>
          </a:prstGeom>
        </p:spPr>
      </p:pic>
      <p:sp>
        <p:nvSpPr>
          <p:cNvPr id="42" name="Rounded Rectangle 41"/>
          <p:cNvSpPr/>
          <p:nvPr/>
        </p:nvSpPr>
        <p:spPr>
          <a:xfrm>
            <a:off x="4953000" y="2438400"/>
            <a:ext cx="1752600" cy="1676400"/>
          </a:xfrm>
          <a:prstGeom prst="roundRect">
            <a:avLst/>
          </a:prstGeom>
          <a:blipFill dpi="0" rotWithShape="1">
            <a:blip r:embed="rId13" cstate="print"/>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3" name="Rounded Rectangle 42"/>
          <p:cNvSpPr/>
          <p:nvPr/>
        </p:nvSpPr>
        <p:spPr>
          <a:xfrm>
            <a:off x="4953000" y="4343400"/>
            <a:ext cx="1752600" cy="1676400"/>
          </a:xfrm>
          <a:prstGeom prst="roundRect">
            <a:avLst/>
          </a:prstGeom>
          <a:blipFill dpi="0" rotWithShape="1">
            <a:blip r:embed="rId14"/>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4" name="Rounded Rectangle 43"/>
          <p:cNvSpPr/>
          <p:nvPr/>
        </p:nvSpPr>
        <p:spPr>
          <a:xfrm>
            <a:off x="4953000" y="6248400"/>
            <a:ext cx="1752600" cy="1676400"/>
          </a:xfrm>
          <a:prstGeom prst="roundRect">
            <a:avLst/>
          </a:prstGeom>
          <a:blipFill dpi="0" rotWithShape="1">
            <a:blip r:embed="rId15"/>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6" name="Rounded Rectangle 45"/>
          <p:cNvSpPr/>
          <p:nvPr/>
        </p:nvSpPr>
        <p:spPr>
          <a:xfrm>
            <a:off x="2286000" y="5486400"/>
            <a:ext cx="2286000" cy="2133600"/>
          </a:xfrm>
          <a:prstGeom prst="roundRect">
            <a:avLst/>
          </a:prstGeom>
          <a:blipFill dpi="0" rotWithShape="1">
            <a:blip r:embed="rId16" cstate="print"/>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Tree>
  </p:cSld>
  <p:clrMapOvr>
    <a:masterClrMapping/>
  </p:clrMapOvr>
  <mc:AlternateContent xmlns:mc="http://schemas.openxmlformats.org/markup-compatibility/2006">
    <mc:Choice xmlns:p14="http://schemas.microsoft.com/office/powerpoint/2010/main" Requires="p14">
      <p:transition spd="slow" p14:dur="1500" advTm="5000">
        <p14:window dir="vert"/>
      </p:transition>
    </mc:Choice>
    <mc:Fallback>
      <p:transition spd="slow" advTm="5000">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descr="DryIceBlasting.jpg"/>
          <p:cNvPicPr>
            <a:picLocks noChangeAspect="1"/>
          </p:cNvPicPr>
          <p:nvPr/>
        </p:nvPicPr>
        <p:blipFill>
          <a:blip r:embed="rId3"/>
          <a:stretch>
            <a:fillRect/>
          </a:stretch>
        </p:blipFill>
        <p:spPr>
          <a:xfrm>
            <a:off x="152400" y="1295400"/>
            <a:ext cx="6553200" cy="6629399"/>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53" name="Right Triangle 52"/>
          <p:cNvSpPr/>
          <p:nvPr/>
        </p:nvSpPr>
        <p:spPr>
          <a:xfrm rot="10800000">
            <a:off x="5638800" y="152400"/>
            <a:ext cx="1219200" cy="1066798"/>
          </a:xfrm>
          <a:prstGeom prst="rtTriangle">
            <a:avLst/>
          </a:prstGeom>
          <a:solidFill>
            <a:schemeClr val="bg1">
              <a:lumMod val="50000"/>
            </a:schemeClr>
          </a:solidFill>
          <a:ln w="12700" cap="flat" cmpd="dbl">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16" name="Straight Connector 15"/>
          <p:cNvCxnSpPr/>
          <p:nvPr/>
        </p:nvCxnSpPr>
        <p:spPr>
          <a:xfrm>
            <a:off x="152400" y="8077200"/>
            <a:ext cx="6553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52400" y="8026400"/>
            <a:ext cx="6553200" cy="1588"/>
          </a:xfrm>
          <a:prstGeom prst="line">
            <a:avLst/>
          </a:prstGeom>
        </p:spPr>
        <p:style>
          <a:lnRef idx="1">
            <a:schemeClr val="accent1"/>
          </a:lnRef>
          <a:fillRef idx="0">
            <a:schemeClr val="accent1"/>
          </a:fillRef>
          <a:effectRef idx="0">
            <a:schemeClr val="accent1"/>
          </a:effectRef>
          <a:fontRef idx="minor">
            <a:schemeClr val="tx1"/>
          </a:fontRef>
        </p:style>
      </p:cxnSp>
      <p:pic>
        <p:nvPicPr>
          <p:cNvPr id="31" name="Picture 30" descr="logo riz.jpg"/>
          <p:cNvPicPr>
            <a:picLocks noChangeAspect="1"/>
          </p:cNvPicPr>
          <p:nvPr/>
        </p:nvPicPr>
        <p:blipFill>
          <a:blip r:embed="rId4"/>
          <a:stretch>
            <a:fillRect/>
          </a:stretch>
        </p:blipFill>
        <p:spPr>
          <a:xfrm>
            <a:off x="195569" y="304801"/>
            <a:ext cx="718831" cy="767118"/>
          </a:xfrm>
          <a:prstGeom prst="rect">
            <a:avLst/>
          </a:prstGeom>
          <a:noFill/>
          <a:ln>
            <a:noFill/>
          </a:ln>
        </p:spPr>
      </p:pic>
      <p:sp>
        <p:nvSpPr>
          <p:cNvPr id="33" name="TextBox 32"/>
          <p:cNvSpPr txBox="1"/>
          <p:nvPr/>
        </p:nvSpPr>
        <p:spPr>
          <a:xfrm>
            <a:off x="1447800" y="76200"/>
            <a:ext cx="5257800" cy="707886"/>
          </a:xfrm>
          <a:prstGeom prst="rect">
            <a:avLst/>
          </a:prstGeom>
          <a:noFill/>
        </p:spPr>
        <p:txBody>
          <a:bodyPr wrap="square" rtlCol="0" anchor="ctr">
            <a:spAutoFit/>
          </a:bodyPr>
          <a:lstStyle/>
          <a:p>
            <a:r>
              <a:rPr lang="en-US" sz="4000" b="1" dirty="0" smtClean="0">
                <a:solidFill>
                  <a:srgbClr val="002060"/>
                </a:solidFill>
                <a:latin typeface="Gabriola" pitchFamily="82" charset="0"/>
                <a:cs typeface="Aparajita" pitchFamily="34" charset="0"/>
              </a:rPr>
              <a:t>RIZQTECH ENGINEERS</a:t>
            </a:r>
            <a:endParaRPr lang="en-IN" sz="4000" b="1" dirty="0">
              <a:solidFill>
                <a:srgbClr val="002060"/>
              </a:solidFill>
              <a:latin typeface="Gabriola" pitchFamily="82" charset="0"/>
              <a:cs typeface="Aparajita" pitchFamily="34" charset="0"/>
            </a:endParaRPr>
          </a:p>
        </p:txBody>
      </p:sp>
      <p:sp>
        <p:nvSpPr>
          <p:cNvPr id="49" name="TextBox 48"/>
          <p:cNvSpPr txBox="1"/>
          <p:nvPr/>
        </p:nvSpPr>
        <p:spPr>
          <a:xfrm>
            <a:off x="1143000" y="685800"/>
            <a:ext cx="5105400" cy="400110"/>
          </a:xfrm>
          <a:prstGeom prst="rect">
            <a:avLst/>
          </a:prstGeom>
          <a:noFill/>
        </p:spPr>
        <p:txBody>
          <a:bodyPr wrap="square" rtlCol="0">
            <a:spAutoFit/>
          </a:bodyPr>
          <a:lstStyle/>
          <a:p>
            <a:r>
              <a:rPr lang="en-US" sz="2000" b="1" dirty="0" smtClean="0">
                <a:solidFill>
                  <a:schemeClr val="accent4">
                    <a:lumMod val="50000"/>
                  </a:schemeClr>
                </a:solidFill>
                <a:latin typeface="Gabriola" pitchFamily="82" charset="0"/>
              </a:rPr>
              <a:t>A CONSULTING DESGIN &amp; MANUFACTURING FIRM</a:t>
            </a:r>
            <a:endParaRPr lang="en-IN" sz="2000" b="1" dirty="0">
              <a:solidFill>
                <a:schemeClr val="accent4">
                  <a:lumMod val="50000"/>
                </a:schemeClr>
              </a:solidFill>
              <a:latin typeface="Gabriola" pitchFamily="82" charset="0"/>
            </a:endParaRPr>
          </a:p>
        </p:txBody>
      </p:sp>
      <p:sp>
        <p:nvSpPr>
          <p:cNvPr id="52" name="Right Triangle 51"/>
          <p:cNvSpPr/>
          <p:nvPr/>
        </p:nvSpPr>
        <p:spPr>
          <a:xfrm rot="10800000">
            <a:off x="6019800" y="152400"/>
            <a:ext cx="838200" cy="685800"/>
          </a:xfrm>
          <a:prstGeom prst="rtTriangle">
            <a:avLst/>
          </a:prstGeom>
          <a:solidFill>
            <a:srgbClr val="D91809">
              <a:alpha val="82000"/>
            </a:srgbClr>
          </a:solidFill>
          <a:ln w="12700" cap="flat"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4" name="Right Triangle 23"/>
          <p:cNvSpPr/>
          <p:nvPr/>
        </p:nvSpPr>
        <p:spPr>
          <a:xfrm rot="10800000">
            <a:off x="5638800" y="152401"/>
            <a:ext cx="1219200" cy="1066798"/>
          </a:xfrm>
          <a:prstGeom prst="rtTriangle">
            <a:avLst/>
          </a:prstGeom>
          <a:solidFill>
            <a:srgbClr val="3EBEE6"/>
          </a:solidFill>
          <a:ln w="12700" cap="flat" cmpd="dbl">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5" name="Right Triangle 24"/>
          <p:cNvSpPr/>
          <p:nvPr/>
        </p:nvSpPr>
        <p:spPr>
          <a:xfrm rot="10800000">
            <a:off x="6019800" y="152401"/>
            <a:ext cx="838200" cy="685800"/>
          </a:xfrm>
          <a:prstGeom prst="rtTriangle">
            <a:avLst/>
          </a:prstGeom>
          <a:solidFill>
            <a:srgbClr val="6CD2D2"/>
          </a:solidFill>
          <a:ln w="12700" cap="flat"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7" name="TextBox 26"/>
          <p:cNvSpPr txBox="1"/>
          <p:nvPr/>
        </p:nvSpPr>
        <p:spPr>
          <a:xfrm>
            <a:off x="76200" y="1371600"/>
            <a:ext cx="4724400" cy="954107"/>
          </a:xfrm>
          <a:prstGeom prst="rect">
            <a:avLst/>
          </a:prstGeom>
          <a:noFill/>
        </p:spPr>
        <p:txBody>
          <a:bodyPr wrap="square" rtlCol="0">
            <a:spAutoFit/>
          </a:bodyPr>
          <a:lstStyle/>
          <a:p>
            <a:r>
              <a:rPr lang="en-US" sz="2800" b="1" dirty="0" smtClean="0">
                <a:solidFill>
                  <a:schemeClr val="accent4">
                    <a:lumMod val="50000"/>
                  </a:schemeClr>
                </a:solidFill>
                <a:latin typeface="Copperplate Gothic Light" pitchFamily="34" charset="0"/>
                <a:cs typeface="Andalus" pitchFamily="18" charset="-78"/>
              </a:rPr>
              <a:t>DRY ICE BLOCK MACHINES</a:t>
            </a:r>
            <a:endParaRPr lang="en-IN" sz="2800" b="1" dirty="0">
              <a:solidFill>
                <a:schemeClr val="accent4">
                  <a:lumMod val="50000"/>
                </a:schemeClr>
              </a:solidFill>
              <a:latin typeface="Copperplate Gothic Light" pitchFamily="34" charset="0"/>
              <a:cs typeface="Andalus" pitchFamily="18" charset="-78"/>
            </a:endParaRPr>
          </a:p>
        </p:txBody>
      </p:sp>
      <p:sp>
        <p:nvSpPr>
          <p:cNvPr id="39" name="Rounded Rectangle 38"/>
          <p:cNvSpPr/>
          <p:nvPr/>
        </p:nvSpPr>
        <p:spPr>
          <a:xfrm>
            <a:off x="4876800" y="1295400"/>
            <a:ext cx="1752600" cy="1676400"/>
          </a:xfrm>
          <a:prstGeom prst="roundRect">
            <a:avLst/>
          </a:prstGeom>
          <a:blipFill dpi="0" rotWithShape="1">
            <a:blip r:embed="rId5"/>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0" name="Footer Placeholder 6"/>
          <p:cNvSpPr>
            <a:spLocks noGrp="1"/>
          </p:cNvSpPr>
          <p:nvPr>
            <p:ph type="ftr" sz="quarter" idx="11"/>
          </p:nvPr>
        </p:nvSpPr>
        <p:spPr>
          <a:xfrm>
            <a:off x="76200" y="8153400"/>
            <a:ext cx="1524000" cy="808567"/>
          </a:xfrm>
        </p:spPr>
        <p:txBody>
          <a:bodyPr/>
          <a:lstStyle/>
          <a:p>
            <a:pPr algn="l"/>
            <a:r>
              <a:rPr lang="en-US" sz="1050" b="1" dirty="0" smtClean="0"/>
              <a:t>REG OFFICE:</a:t>
            </a:r>
          </a:p>
          <a:p>
            <a:pPr algn="l"/>
            <a:r>
              <a:rPr lang="en-US" sz="1050" dirty="0" smtClean="0"/>
              <a:t>3 AAMENA DUPLEX,</a:t>
            </a:r>
          </a:p>
          <a:p>
            <a:pPr algn="l"/>
            <a:r>
              <a:rPr lang="en-US" sz="1050" dirty="0" smtClean="0"/>
              <a:t>TANDALJAVASNA ROAD</a:t>
            </a:r>
          </a:p>
          <a:p>
            <a:pPr algn="l"/>
            <a:r>
              <a:rPr lang="en-US" sz="1050" dirty="0" smtClean="0"/>
              <a:t>VADODARA-390020,</a:t>
            </a:r>
          </a:p>
          <a:p>
            <a:pPr algn="l"/>
            <a:r>
              <a:rPr lang="en-US" sz="1050" dirty="0" smtClean="0"/>
              <a:t>GUJARAT, INDIA</a:t>
            </a:r>
            <a:endParaRPr lang="en-US" sz="1050" dirty="0"/>
          </a:p>
        </p:txBody>
      </p:sp>
      <p:sp>
        <p:nvSpPr>
          <p:cNvPr id="41" name="Footer Placeholder 6"/>
          <p:cNvSpPr txBox="1">
            <a:spLocks/>
          </p:cNvSpPr>
          <p:nvPr/>
        </p:nvSpPr>
        <p:spPr>
          <a:xfrm>
            <a:off x="1600200" y="8153400"/>
            <a:ext cx="1295400" cy="808567"/>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rPr>
              <a:t>WORKS IT: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486/2 GIDC,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 MAKRPURA,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VADODARA-390010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GUJARAT, INDIA</a:t>
            </a:r>
            <a:endParaRPr kumimoji="0" lang="en-US" sz="105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42" name="Footer Placeholder 6"/>
          <p:cNvSpPr txBox="1">
            <a:spLocks/>
          </p:cNvSpPr>
          <p:nvPr/>
        </p:nvSpPr>
        <p:spPr>
          <a:xfrm>
            <a:off x="2895600" y="8153400"/>
            <a:ext cx="2286000" cy="808567"/>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PHONE NO:+91-7600807606</a:t>
            </a:r>
          </a:p>
          <a:p>
            <a:r>
              <a:rPr lang="en-US" sz="1050" dirty="0" smtClean="0">
                <a:solidFill>
                  <a:schemeClr val="tx1">
                    <a:tint val="75000"/>
                  </a:schemeClr>
                </a:solidFill>
              </a:rPr>
              <a:t>                     +91-9624690662</a:t>
            </a:r>
          </a:p>
          <a:p>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E-MAIL: </a:t>
            </a: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hlinkClick r:id="rId6"/>
              </a:rPr>
              <a:t>info@rizqtech.co.in</a:t>
            </a: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r>
              <a:rPr lang="en-US" sz="1050" dirty="0" smtClean="0">
                <a:solidFill>
                  <a:schemeClr val="tx1">
                    <a:tint val="75000"/>
                  </a:schemeClr>
                </a:solidFill>
              </a:rPr>
              <a:t>               </a:t>
            </a:r>
            <a:r>
              <a:rPr lang="en-US" sz="1050" dirty="0" smtClean="0">
                <a:solidFill>
                  <a:schemeClr val="tx1">
                    <a:tint val="75000"/>
                  </a:schemeClr>
                </a:solidFill>
                <a:hlinkClick r:id="rId7"/>
              </a:rPr>
              <a:t>rizq_tech@yahoo.com</a:t>
            </a:r>
            <a:endParaRPr lang="en-US" sz="1050" dirty="0" smtClean="0">
              <a:solidFill>
                <a:schemeClr val="tx1">
                  <a:tint val="75000"/>
                </a:schemeClr>
              </a:solidFill>
            </a:endParaRPr>
          </a:p>
          <a:p>
            <a:r>
              <a:rPr lang="en-US" sz="1050" dirty="0" smtClean="0">
                <a:solidFill>
                  <a:schemeClr val="tx1">
                    <a:tint val="75000"/>
                  </a:schemeClr>
                </a:solidFill>
              </a:rPr>
              <a:t>WEBSITE: www.riztechengineers.com</a:t>
            </a:r>
          </a:p>
          <a:p>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
        <p:nvSpPr>
          <p:cNvPr id="43" name="Footer Placeholder 6"/>
          <p:cNvSpPr txBox="1">
            <a:spLocks/>
          </p:cNvSpPr>
          <p:nvPr/>
        </p:nvSpPr>
        <p:spPr>
          <a:xfrm>
            <a:off x="5105400" y="8259233"/>
            <a:ext cx="1066800" cy="808567"/>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dirty="0" smtClean="0">
                <a:solidFill>
                  <a:schemeClr val="tx1">
                    <a:tint val="75000"/>
                  </a:schemeClr>
                </a:solidFill>
              </a:rPr>
              <a:t>ISO 9001:2015</a:t>
            </a:r>
            <a:endPar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50" b="1" dirty="0" smtClean="0">
              <a:solidFill>
                <a:schemeClr val="tx1">
                  <a:tint val="7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rPr>
              <a:t>ISO 45001:2018</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b="1" dirty="0" smtClean="0">
              <a:solidFill>
                <a:schemeClr val="tx1">
                  <a:tint val="7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pic>
        <p:nvPicPr>
          <p:cNvPr id="44" name="Picture 43" descr="45001(@).jpg"/>
          <p:cNvPicPr>
            <a:picLocks noChangeAspect="1"/>
          </p:cNvPicPr>
          <p:nvPr/>
        </p:nvPicPr>
        <p:blipFill>
          <a:blip r:embed="rId8" cstate="print"/>
          <a:stretch>
            <a:fillRect/>
          </a:stretch>
        </p:blipFill>
        <p:spPr>
          <a:xfrm>
            <a:off x="6218910" y="8576849"/>
            <a:ext cx="410490" cy="414751"/>
          </a:xfrm>
          <a:prstGeom prst="rect">
            <a:avLst/>
          </a:prstGeom>
        </p:spPr>
      </p:pic>
      <p:pic>
        <p:nvPicPr>
          <p:cNvPr id="45" name="Picture 44" descr="400868_Final Manual_Sardha Universi.jpg"/>
          <p:cNvPicPr>
            <a:picLocks noChangeAspect="1"/>
          </p:cNvPicPr>
          <p:nvPr/>
        </p:nvPicPr>
        <p:blipFill>
          <a:blip r:embed="rId9" cstate="print"/>
          <a:stretch>
            <a:fillRect/>
          </a:stretch>
        </p:blipFill>
        <p:spPr>
          <a:xfrm>
            <a:off x="6233655" y="8119649"/>
            <a:ext cx="381000" cy="429055"/>
          </a:xfrm>
          <a:prstGeom prst="rect">
            <a:avLst/>
          </a:prstGeom>
        </p:spPr>
      </p:pic>
      <p:sp>
        <p:nvSpPr>
          <p:cNvPr id="58" name="Rounded Rectangle 57"/>
          <p:cNvSpPr/>
          <p:nvPr/>
        </p:nvSpPr>
        <p:spPr>
          <a:xfrm>
            <a:off x="152400" y="2667000"/>
            <a:ext cx="2514600" cy="2819400"/>
          </a:xfrm>
          <a:prstGeom prst="roundRect">
            <a:avLst/>
          </a:prstGeom>
          <a:blipFill>
            <a:blip r:embed="rId10" cstate="prin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60" name="Rounded Rectangle 59"/>
          <p:cNvSpPr/>
          <p:nvPr/>
        </p:nvSpPr>
        <p:spPr>
          <a:xfrm>
            <a:off x="3048000" y="3048000"/>
            <a:ext cx="1447800" cy="2438400"/>
          </a:xfrm>
          <a:prstGeom prst="roundRect">
            <a:avLst/>
          </a:prstGeom>
          <a:blipFill>
            <a:blip r:embed="rId11" cstate="prin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61" name="Rounded Rectangle 60"/>
          <p:cNvSpPr/>
          <p:nvPr/>
        </p:nvSpPr>
        <p:spPr>
          <a:xfrm>
            <a:off x="152400" y="5638800"/>
            <a:ext cx="1828800" cy="2286000"/>
          </a:xfrm>
          <a:prstGeom prst="roundRect">
            <a:avLst/>
          </a:prstGeom>
          <a:blipFill>
            <a:blip r:embed="rId12" cstate="prin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62" name="Rounded Rectangle 61"/>
          <p:cNvSpPr/>
          <p:nvPr/>
        </p:nvSpPr>
        <p:spPr>
          <a:xfrm>
            <a:off x="2133600" y="5638800"/>
            <a:ext cx="1828800" cy="2286000"/>
          </a:xfrm>
          <a:prstGeom prst="roundRect">
            <a:avLst/>
          </a:prstGeom>
          <a:blipFill>
            <a:blip r:embed="rId13" cstate="prin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63" name="Rounded Rectangle 62"/>
          <p:cNvSpPr/>
          <p:nvPr/>
        </p:nvSpPr>
        <p:spPr>
          <a:xfrm>
            <a:off x="4114800" y="5638800"/>
            <a:ext cx="2590800" cy="2286000"/>
          </a:xfrm>
          <a:prstGeom prst="roundRect">
            <a:avLst/>
          </a:prstGeom>
          <a:blipFill>
            <a:blip r:embed="rId14" cstate="prin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64" name="Rounded Rectangle 63"/>
          <p:cNvSpPr/>
          <p:nvPr/>
        </p:nvSpPr>
        <p:spPr>
          <a:xfrm>
            <a:off x="5029200" y="3048000"/>
            <a:ext cx="1447800" cy="2438400"/>
          </a:xfrm>
          <a:prstGeom prst="roundRect">
            <a:avLst/>
          </a:prstGeom>
          <a:blipFill>
            <a:blip r:embed="rId15" cstate="prin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Tree>
  </p:cSld>
  <p:clrMapOvr>
    <a:masterClrMapping/>
  </p:clrMapOvr>
  <mc:AlternateContent xmlns:mc="http://schemas.openxmlformats.org/markup-compatibility/2006">
    <mc:Choice xmlns:p14="http://schemas.microsoft.com/office/powerpoint/2010/main" Requires="p14">
      <p:transition spd="slow" p14:dur="4000" advTm="5000">
        <p14:vortex dir="r"/>
      </p:transition>
    </mc:Choice>
    <mc:Fallback>
      <p:transition spd="slow" advTm="5000">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descr="DryIceBlasting.jpg"/>
          <p:cNvPicPr>
            <a:picLocks noChangeAspect="1"/>
          </p:cNvPicPr>
          <p:nvPr/>
        </p:nvPicPr>
        <p:blipFill>
          <a:blip r:embed="rId3"/>
          <a:stretch>
            <a:fillRect/>
          </a:stretch>
        </p:blipFill>
        <p:spPr>
          <a:xfrm>
            <a:off x="190500" y="1295400"/>
            <a:ext cx="6477000" cy="6629399"/>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53" name="Right Triangle 52"/>
          <p:cNvSpPr/>
          <p:nvPr/>
        </p:nvSpPr>
        <p:spPr>
          <a:xfrm rot="10800000">
            <a:off x="5638800" y="152400"/>
            <a:ext cx="1219200" cy="1066798"/>
          </a:xfrm>
          <a:prstGeom prst="rtTriangle">
            <a:avLst/>
          </a:prstGeom>
          <a:solidFill>
            <a:schemeClr val="bg1">
              <a:lumMod val="50000"/>
            </a:schemeClr>
          </a:solidFill>
          <a:ln w="12700" cap="flat" cmpd="dbl">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16" name="Straight Connector 15"/>
          <p:cNvCxnSpPr/>
          <p:nvPr/>
        </p:nvCxnSpPr>
        <p:spPr>
          <a:xfrm>
            <a:off x="152400" y="8077200"/>
            <a:ext cx="6553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52400" y="8026400"/>
            <a:ext cx="6553200" cy="1588"/>
          </a:xfrm>
          <a:prstGeom prst="line">
            <a:avLst/>
          </a:prstGeom>
        </p:spPr>
        <p:style>
          <a:lnRef idx="1">
            <a:schemeClr val="accent1"/>
          </a:lnRef>
          <a:fillRef idx="0">
            <a:schemeClr val="accent1"/>
          </a:fillRef>
          <a:effectRef idx="0">
            <a:schemeClr val="accent1"/>
          </a:effectRef>
          <a:fontRef idx="minor">
            <a:schemeClr val="tx1"/>
          </a:fontRef>
        </p:style>
      </p:cxnSp>
      <p:pic>
        <p:nvPicPr>
          <p:cNvPr id="31" name="Picture 30" descr="logo riz.jpg"/>
          <p:cNvPicPr>
            <a:picLocks noChangeAspect="1"/>
          </p:cNvPicPr>
          <p:nvPr/>
        </p:nvPicPr>
        <p:blipFill>
          <a:blip r:embed="rId4"/>
          <a:stretch>
            <a:fillRect/>
          </a:stretch>
        </p:blipFill>
        <p:spPr>
          <a:xfrm>
            <a:off x="195569" y="304801"/>
            <a:ext cx="718831" cy="767118"/>
          </a:xfrm>
          <a:prstGeom prst="rect">
            <a:avLst/>
          </a:prstGeom>
          <a:noFill/>
          <a:ln>
            <a:noFill/>
          </a:ln>
        </p:spPr>
      </p:pic>
      <p:sp>
        <p:nvSpPr>
          <p:cNvPr id="33" name="TextBox 32"/>
          <p:cNvSpPr txBox="1"/>
          <p:nvPr/>
        </p:nvSpPr>
        <p:spPr>
          <a:xfrm>
            <a:off x="1447800" y="76200"/>
            <a:ext cx="5257800" cy="707886"/>
          </a:xfrm>
          <a:prstGeom prst="rect">
            <a:avLst/>
          </a:prstGeom>
          <a:noFill/>
        </p:spPr>
        <p:txBody>
          <a:bodyPr wrap="square" rtlCol="0" anchor="ctr">
            <a:spAutoFit/>
          </a:bodyPr>
          <a:lstStyle/>
          <a:p>
            <a:r>
              <a:rPr lang="en-US" sz="4000" b="1" dirty="0" smtClean="0">
                <a:solidFill>
                  <a:srgbClr val="002060"/>
                </a:solidFill>
                <a:latin typeface="Gabriola" pitchFamily="82" charset="0"/>
                <a:cs typeface="Aparajita" pitchFamily="34" charset="0"/>
              </a:rPr>
              <a:t>RIZQTECH ENGINEERS</a:t>
            </a:r>
            <a:endParaRPr lang="en-IN" sz="4000" b="1" dirty="0">
              <a:solidFill>
                <a:srgbClr val="002060"/>
              </a:solidFill>
              <a:latin typeface="Gabriola" pitchFamily="82" charset="0"/>
              <a:cs typeface="Aparajita" pitchFamily="34" charset="0"/>
            </a:endParaRPr>
          </a:p>
        </p:txBody>
      </p:sp>
      <p:sp>
        <p:nvSpPr>
          <p:cNvPr id="49" name="TextBox 48"/>
          <p:cNvSpPr txBox="1"/>
          <p:nvPr/>
        </p:nvSpPr>
        <p:spPr>
          <a:xfrm>
            <a:off x="1143000" y="685800"/>
            <a:ext cx="5105400" cy="400110"/>
          </a:xfrm>
          <a:prstGeom prst="rect">
            <a:avLst/>
          </a:prstGeom>
          <a:noFill/>
        </p:spPr>
        <p:txBody>
          <a:bodyPr wrap="square" rtlCol="0">
            <a:spAutoFit/>
          </a:bodyPr>
          <a:lstStyle/>
          <a:p>
            <a:r>
              <a:rPr lang="en-US" sz="2000" b="1" dirty="0" smtClean="0">
                <a:solidFill>
                  <a:schemeClr val="accent4">
                    <a:lumMod val="50000"/>
                  </a:schemeClr>
                </a:solidFill>
                <a:latin typeface="Gabriola" pitchFamily="82" charset="0"/>
              </a:rPr>
              <a:t>A CONSULTING DESGIN &amp; MANUFACTURING FIRM</a:t>
            </a:r>
            <a:endParaRPr lang="en-IN" sz="2000" b="1" dirty="0">
              <a:solidFill>
                <a:schemeClr val="accent4">
                  <a:lumMod val="50000"/>
                </a:schemeClr>
              </a:solidFill>
              <a:latin typeface="Gabriola" pitchFamily="82" charset="0"/>
            </a:endParaRPr>
          </a:p>
        </p:txBody>
      </p:sp>
      <p:sp>
        <p:nvSpPr>
          <p:cNvPr id="52" name="Right Triangle 51"/>
          <p:cNvSpPr/>
          <p:nvPr/>
        </p:nvSpPr>
        <p:spPr>
          <a:xfrm rot="10800000">
            <a:off x="6019800" y="152400"/>
            <a:ext cx="838200" cy="685800"/>
          </a:xfrm>
          <a:prstGeom prst="rtTriangle">
            <a:avLst/>
          </a:prstGeom>
          <a:solidFill>
            <a:srgbClr val="D91809">
              <a:alpha val="82000"/>
            </a:srgbClr>
          </a:solidFill>
          <a:ln w="12700" cap="flat"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4" name="Right Triangle 23"/>
          <p:cNvSpPr/>
          <p:nvPr/>
        </p:nvSpPr>
        <p:spPr>
          <a:xfrm rot="10800000">
            <a:off x="5638800" y="152401"/>
            <a:ext cx="1219200" cy="1066798"/>
          </a:xfrm>
          <a:prstGeom prst="rtTriangle">
            <a:avLst/>
          </a:prstGeom>
          <a:solidFill>
            <a:srgbClr val="3EBEE6"/>
          </a:solidFill>
          <a:ln w="12700" cap="flat" cmpd="dbl">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5" name="Right Triangle 24"/>
          <p:cNvSpPr/>
          <p:nvPr/>
        </p:nvSpPr>
        <p:spPr>
          <a:xfrm rot="10800000">
            <a:off x="6019800" y="152401"/>
            <a:ext cx="838200" cy="685800"/>
          </a:xfrm>
          <a:prstGeom prst="rtTriangle">
            <a:avLst/>
          </a:prstGeom>
          <a:solidFill>
            <a:srgbClr val="6CD2D2"/>
          </a:solidFill>
          <a:ln w="12700" cap="flat"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0" name="Rounded Rectangle 29"/>
          <p:cNvSpPr/>
          <p:nvPr/>
        </p:nvSpPr>
        <p:spPr>
          <a:xfrm>
            <a:off x="4724400" y="5334000"/>
            <a:ext cx="2057400" cy="2590800"/>
          </a:xfrm>
          <a:prstGeom prst="roundRect">
            <a:avLst/>
          </a:prstGeom>
          <a:blipFill>
            <a:blip r:embed="rId5"/>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6" name="Rounded Rectangle 35"/>
          <p:cNvSpPr/>
          <p:nvPr/>
        </p:nvSpPr>
        <p:spPr>
          <a:xfrm>
            <a:off x="76200" y="5257800"/>
            <a:ext cx="2057400" cy="2667000"/>
          </a:xfrm>
          <a:prstGeom prst="roundRect">
            <a:avLst/>
          </a:prstGeom>
          <a:blipFill>
            <a:blip r:embed="rId6"/>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7" name="Rounded Rectangle 36"/>
          <p:cNvSpPr/>
          <p:nvPr/>
        </p:nvSpPr>
        <p:spPr>
          <a:xfrm>
            <a:off x="76200" y="2590800"/>
            <a:ext cx="3352800" cy="2590800"/>
          </a:xfrm>
          <a:prstGeom prst="roundRect">
            <a:avLst/>
          </a:prstGeom>
          <a:blipFill>
            <a:blip r:embed="rId7"/>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2" name="Footer Placeholder 6"/>
          <p:cNvSpPr>
            <a:spLocks noGrp="1"/>
          </p:cNvSpPr>
          <p:nvPr>
            <p:ph type="ftr" sz="quarter" idx="11"/>
          </p:nvPr>
        </p:nvSpPr>
        <p:spPr>
          <a:xfrm>
            <a:off x="76200" y="8153400"/>
            <a:ext cx="1524000" cy="808567"/>
          </a:xfrm>
        </p:spPr>
        <p:txBody>
          <a:bodyPr/>
          <a:lstStyle/>
          <a:p>
            <a:pPr algn="l"/>
            <a:r>
              <a:rPr lang="en-US" sz="1050" b="1" dirty="0" smtClean="0"/>
              <a:t>REG OFFICE:</a:t>
            </a:r>
          </a:p>
          <a:p>
            <a:pPr algn="l"/>
            <a:r>
              <a:rPr lang="en-US" sz="1050" dirty="0" smtClean="0"/>
              <a:t>3 AAMENA DUPLEX,</a:t>
            </a:r>
          </a:p>
          <a:p>
            <a:pPr algn="l"/>
            <a:r>
              <a:rPr lang="en-US" sz="1050" dirty="0" smtClean="0"/>
              <a:t>TANDALJAVASNA ROAD</a:t>
            </a:r>
          </a:p>
          <a:p>
            <a:pPr algn="l"/>
            <a:r>
              <a:rPr lang="en-US" sz="1050" dirty="0" smtClean="0"/>
              <a:t>VADODARA-390020,</a:t>
            </a:r>
          </a:p>
          <a:p>
            <a:pPr algn="l"/>
            <a:r>
              <a:rPr lang="en-US" sz="1050" dirty="0" smtClean="0"/>
              <a:t>GUJARAT, INDIA</a:t>
            </a:r>
            <a:endParaRPr lang="en-US" sz="1050" dirty="0"/>
          </a:p>
        </p:txBody>
      </p:sp>
      <p:sp>
        <p:nvSpPr>
          <p:cNvPr id="34" name="Footer Placeholder 6"/>
          <p:cNvSpPr txBox="1">
            <a:spLocks/>
          </p:cNvSpPr>
          <p:nvPr/>
        </p:nvSpPr>
        <p:spPr>
          <a:xfrm>
            <a:off x="1600200" y="8153400"/>
            <a:ext cx="1295400" cy="808567"/>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rPr>
              <a:t>WORKS IT: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486/2 GIDC,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 MAKRPURA,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VADODARA-390010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GUJARAT, INDIA</a:t>
            </a:r>
            <a:endParaRPr kumimoji="0" lang="en-US" sz="105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35" name="Footer Placeholder 6"/>
          <p:cNvSpPr txBox="1">
            <a:spLocks/>
          </p:cNvSpPr>
          <p:nvPr/>
        </p:nvSpPr>
        <p:spPr>
          <a:xfrm>
            <a:off x="2895600" y="8153400"/>
            <a:ext cx="2286000" cy="808567"/>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PHONE NO:+91-7600807606</a:t>
            </a:r>
          </a:p>
          <a:p>
            <a:r>
              <a:rPr lang="en-US" sz="1050" dirty="0" smtClean="0">
                <a:solidFill>
                  <a:schemeClr val="tx1">
                    <a:tint val="75000"/>
                  </a:schemeClr>
                </a:solidFill>
              </a:rPr>
              <a:t>                     +91-9624690662</a:t>
            </a:r>
          </a:p>
          <a:p>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E-MAIL: </a:t>
            </a: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hlinkClick r:id="rId8"/>
              </a:rPr>
              <a:t>info@rizqtech.co.in</a:t>
            </a: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r>
              <a:rPr lang="en-US" sz="1050" dirty="0" smtClean="0">
                <a:solidFill>
                  <a:schemeClr val="tx1">
                    <a:tint val="75000"/>
                  </a:schemeClr>
                </a:solidFill>
              </a:rPr>
              <a:t>               </a:t>
            </a:r>
            <a:r>
              <a:rPr lang="en-US" sz="1050" dirty="0" smtClean="0">
                <a:solidFill>
                  <a:schemeClr val="tx1">
                    <a:tint val="75000"/>
                  </a:schemeClr>
                </a:solidFill>
                <a:hlinkClick r:id="rId9"/>
              </a:rPr>
              <a:t>rizq_tech@yahoo.com</a:t>
            </a:r>
            <a:endParaRPr lang="en-US" sz="1050" dirty="0" smtClean="0">
              <a:solidFill>
                <a:schemeClr val="tx1">
                  <a:tint val="75000"/>
                </a:schemeClr>
              </a:solidFill>
            </a:endParaRPr>
          </a:p>
          <a:p>
            <a:r>
              <a:rPr lang="en-US" sz="1050" dirty="0" smtClean="0">
                <a:solidFill>
                  <a:schemeClr val="tx1">
                    <a:tint val="75000"/>
                  </a:schemeClr>
                </a:solidFill>
              </a:rPr>
              <a:t>WEBSITE: www.riztechengineers.com</a:t>
            </a:r>
          </a:p>
          <a:p>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
        <p:nvSpPr>
          <p:cNvPr id="40" name="Footer Placeholder 6"/>
          <p:cNvSpPr txBox="1">
            <a:spLocks/>
          </p:cNvSpPr>
          <p:nvPr/>
        </p:nvSpPr>
        <p:spPr>
          <a:xfrm>
            <a:off x="5105400" y="8259233"/>
            <a:ext cx="1066800" cy="808567"/>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dirty="0" smtClean="0">
                <a:solidFill>
                  <a:schemeClr val="tx1">
                    <a:tint val="75000"/>
                  </a:schemeClr>
                </a:solidFill>
              </a:rPr>
              <a:t>ISO 9001:2015</a:t>
            </a:r>
            <a:endPar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50" b="1" dirty="0" smtClean="0">
              <a:solidFill>
                <a:schemeClr val="tx1">
                  <a:tint val="7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rPr>
              <a:t>ISO 45001:2018</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b="1" dirty="0" smtClean="0">
              <a:solidFill>
                <a:schemeClr val="tx1">
                  <a:tint val="7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pic>
        <p:nvPicPr>
          <p:cNvPr id="41" name="Picture 40" descr="45001(@).jpg"/>
          <p:cNvPicPr>
            <a:picLocks noChangeAspect="1"/>
          </p:cNvPicPr>
          <p:nvPr/>
        </p:nvPicPr>
        <p:blipFill>
          <a:blip r:embed="rId10" cstate="print"/>
          <a:stretch>
            <a:fillRect/>
          </a:stretch>
        </p:blipFill>
        <p:spPr>
          <a:xfrm>
            <a:off x="6218910" y="8576849"/>
            <a:ext cx="410490" cy="414751"/>
          </a:xfrm>
          <a:prstGeom prst="rect">
            <a:avLst/>
          </a:prstGeom>
        </p:spPr>
      </p:pic>
      <p:pic>
        <p:nvPicPr>
          <p:cNvPr id="42" name="Picture 41" descr="400868_Final Manual_Sardha Universi.jpg"/>
          <p:cNvPicPr>
            <a:picLocks noChangeAspect="1"/>
          </p:cNvPicPr>
          <p:nvPr/>
        </p:nvPicPr>
        <p:blipFill>
          <a:blip r:embed="rId11" cstate="print"/>
          <a:stretch>
            <a:fillRect/>
          </a:stretch>
        </p:blipFill>
        <p:spPr>
          <a:xfrm>
            <a:off x="6233655" y="8105345"/>
            <a:ext cx="381000" cy="429055"/>
          </a:xfrm>
          <a:prstGeom prst="rect">
            <a:avLst/>
          </a:prstGeom>
        </p:spPr>
      </p:pic>
      <p:sp>
        <p:nvSpPr>
          <p:cNvPr id="43" name="TextBox 42"/>
          <p:cNvSpPr txBox="1"/>
          <p:nvPr/>
        </p:nvSpPr>
        <p:spPr>
          <a:xfrm>
            <a:off x="76200" y="1371600"/>
            <a:ext cx="4724400" cy="954107"/>
          </a:xfrm>
          <a:prstGeom prst="rect">
            <a:avLst/>
          </a:prstGeom>
          <a:noFill/>
        </p:spPr>
        <p:txBody>
          <a:bodyPr wrap="square" rtlCol="0">
            <a:spAutoFit/>
          </a:bodyPr>
          <a:lstStyle/>
          <a:p>
            <a:r>
              <a:rPr lang="en-US" sz="2800" b="1" dirty="0" smtClean="0">
                <a:solidFill>
                  <a:schemeClr val="accent4">
                    <a:lumMod val="50000"/>
                  </a:schemeClr>
                </a:solidFill>
                <a:latin typeface="Copperplate Gothic Light" pitchFamily="34" charset="0"/>
                <a:cs typeface="Andalus" pitchFamily="18" charset="-78"/>
              </a:rPr>
              <a:t>DRY ICE PELLETS MACHINES</a:t>
            </a:r>
            <a:endParaRPr lang="en-IN" sz="2800" b="1" dirty="0">
              <a:solidFill>
                <a:schemeClr val="accent4">
                  <a:lumMod val="50000"/>
                </a:schemeClr>
              </a:solidFill>
              <a:latin typeface="Copperplate Gothic Light" pitchFamily="34" charset="0"/>
              <a:cs typeface="Andalus" pitchFamily="18" charset="-78"/>
            </a:endParaRPr>
          </a:p>
        </p:txBody>
      </p:sp>
      <p:sp>
        <p:nvSpPr>
          <p:cNvPr id="44" name="Rounded Rectangle 43"/>
          <p:cNvSpPr/>
          <p:nvPr/>
        </p:nvSpPr>
        <p:spPr>
          <a:xfrm>
            <a:off x="4876800" y="1295400"/>
            <a:ext cx="1752600" cy="1676400"/>
          </a:xfrm>
          <a:prstGeom prst="roundRect">
            <a:avLst/>
          </a:prstGeom>
          <a:blipFill dpi="0" rotWithShape="1">
            <a:blip r:embed="rId12" cstate="print"/>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7" name="Rounded Rectangle 46"/>
          <p:cNvSpPr/>
          <p:nvPr/>
        </p:nvSpPr>
        <p:spPr>
          <a:xfrm>
            <a:off x="2362200" y="5257800"/>
            <a:ext cx="2133600" cy="2667000"/>
          </a:xfrm>
          <a:prstGeom prst="roundRect">
            <a:avLst/>
          </a:prstGeom>
          <a:blipFill>
            <a:blip r:embed="rId13"/>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8" name="Rounded Rectangle 47"/>
          <p:cNvSpPr/>
          <p:nvPr/>
        </p:nvSpPr>
        <p:spPr>
          <a:xfrm>
            <a:off x="3581400" y="3429000"/>
            <a:ext cx="1447800" cy="1295400"/>
          </a:xfrm>
          <a:prstGeom prst="roundRect">
            <a:avLst/>
          </a:prstGeom>
          <a:blipFill>
            <a:blip r:embed="rId14" cstate="prin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4" name="Rounded Rectangle 53"/>
          <p:cNvSpPr/>
          <p:nvPr/>
        </p:nvSpPr>
        <p:spPr>
          <a:xfrm>
            <a:off x="5257800" y="3429000"/>
            <a:ext cx="1447800" cy="1295400"/>
          </a:xfrm>
          <a:prstGeom prst="roundRect">
            <a:avLst/>
          </a:prstGeom>
          <a:blipFill>
            <a:blip r:embed="rId15" cstate="prin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Tree>
  </p:cSld>
  <p:clrMapOvr>
    <a:masterClrMapping/>
  </p:clrMapOvr>
  <mc:AlternateContent xmlns:mc="http://schemas.openxmlformats.org/markup-compatibility/2006">
    <mc:Choice xmlns:p14="http://schemas.microsoft.com/office/powerpoint/2010/main" Requires="p14">
      <p:transition spd="slow" p14:dur="1400" advTm="5000">
        <p14:ripple/>
      </p:transition>
    </mc:Choice>
    <mc:Fallback>
      <p:transition spd="slow" advTm="5000">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descr="DryIceBlasting.jpg"/>
          <p:cNvPicPr>
            <a:picLocks noChangeAspect="1"/>
          </p:cNvPicPr>
          <p:nvPr/>
        </p:nvPicPr>
        <p:blipFill>
          <a:blip r:embed="rId3"/>
          <a:stretch>
            <a:fillRect/>
          </a:stretch>
        </p:blipFill>
        <p:spPr>
          <a:xfrm>
            <a:off x="152400" y="1295401"/>
            <a:ext cx="6553200" cy="6629399"/>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53" name="Right Triangle 52"/>
          <p:cNvSpPr/>
          <p:nvPr/>
        </p:nvSpPr>
        <p:spPr>
          <a:xfrm rot="10800000">
            <a:off x="5638800" y="152400"/>
            <a:ext cx="1219200" cy="1066798"/>
          </a:xfrm>
          <a:prstGeom prst="rtTriangle">
            <a:avLst/>
          </a:prstGeom>
          <a:solidFill>
            <a:schemeClr val="bg1">
              <a:lumMod val="50000"/>
            </a:schemeClr>
          </a:solidFill>
          <a:ln w="12700" cap="flat" cmpd="dbl">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16" name="Straight Connector 15"/>
          <p:cNvCxnSpPr/>
          <p:nvPr/>
        </p:nvCxnSpPr>
        <p:spPr>
          <a:xfrm>
            <a:off x="152400" y="8077200"/>
            <a:ext cx="6553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52400" y="8026400"/>
            <a:ext cx="6553200" cy="1588"/>
          </a:xfrm>
          <a:prstGeom prst="line">
            <a:avLst/>
          </a:prstGeom>
        </p:spPr>
        <p:style>
          <a:lnRef idx="1">
            <a:schemeClr val="accent1"/>
          </a:lnRef>
          <a:fillRef idx="0">
            <a:schemeClr val="accent1"/>
          </a:fillRef>
          <a:effectRef idx="0">
            <a:schemeClr val="accent1"/>
          </a:effectRef>
          <a:fontRef idx="minor">
            <a:schemeClr val="tx1"/>
          </a:fontRef>
        </p:style>
      </p:cxnSp>
      <p:pic>
        <p:nvPicPr>
          <p:cNvPr id="31" name="Picture 30" descr="logo riz.jpg"/>
          <p:cNvPicPr>
            <a:picLocks noChangeAspect="1"/>
          </p:cNvPicPr>
          <p:nvPr/>
        </p:nvPicPr>
        <p:blipFill>
          <a:blip r:embed="rId4"/>
          <a:stretch>
            <a:fillRect/>
          </a:stretch>
        </p:blipFill>
        <p:spPr>
          <a:xfrm>
            <a:off x="195569" y="304801"/>
            <a:ext cx="718831" cy="767118"/>
          </a:xfrm>
          <a:prstGeom prst="rect">
            <a:avLst/>
          </a:prstGeom>
          <a:noFill/>
          <a:ln>
            <a:noFill/>
          </a:ln>
        </p:spPr>
      </p:pic>
      <p:sp>
        <p:nvSpPr>
          <p:cNvPr id="33" name="TextBox 32"/>
          <p:cNvSpPr txBox="1"/>
          <p:nvPr/>
        </p:nvSpPr>
        <p:spPr>
          <a:xfrm>
            <a:off x="1447800" y="76200"/>
            <a:ext cx="5257800" cy="707886"/>
          </a:xfrm>
          <a:prstGeom prst="rect">
            <a:avLst/>
          </a:prstGeom>
          <a:noFill/>
        </p:spPr>
        <p:txBody>
          <a:bodyPr wrap="square" rtlCol="0" anchor="ctr">
            <a:spAutoFit/>
          </a:bodyPr>
          <a:lstStyle/>
          <a:p>
            <a:r>
              <a:rPr lang="en-US" sz="4000" b="1" dirty="0" smtClean="0">
                <a:solidFill>
                  <a:srgbClr val="002060"/>
                </a:solidFill>
                <a:latin typeface="Gabriola" pitchFamily="82" charset="0"/>
                <a:cs typeface="Aparajita" pitchFamily="34" charset="0"/>
              </a:rPr>
              <a:t>RIZQTECH ENGINEERS</a:t>
            </a:r>
            <a:endParaRPr lang="en-IN" sz="4000" b="1" dirty="0">
              <a:solidFill>
                <a:srgbClr val="002060"/>
              </a:solidFill>
              <a:latin typeface="Gabriola" pitchFamily="82" charset="0"/>
              <a:cs typeface="Aparajita" pitchFamily="34" charset="0"/>
            </a:endParaRPr>
          </a:p>
        </p:txBody>
      </p:sp>
      <p:sp>
        <p:nvSpPr>
          <p:cNvPr id="49" name="TextBox 48"/>
          <p:cNvSpPr txBox="1"/>
          <p:nvPr/>
        </p:nvSpPr>
        <p:spPr>
          <a:xfrm>
            <a:off x="1143000" y="685800"/>
            <a:ext cx="5105400" cy="400110"/>
          </a:xfrm>
          <a:prstGeom prst="rect">
            <a:avLst/>
          </a:prstGeom>
          <a:noFill/>
        </p:spPr>
        <p:txBody>
          <a:bodyPr wrap="square" rtlCol="0">
            <a:spAutoFit/>
          </a:bodyPr>
          <a:lstStyle/>
          <a:p>
            <a:r>
              <a:rPr lang="en-US" sz="2000" b="1" dirty="0" smtClean="0">
                <a:solidFill>
                  <a:schemeClr val="accent4">
                    <a:lumMod val="50000"/>
                  </a:schemeClr>
                </a:solidFill>
                <a:latin typeface="Gabriola" pitchFamily="82" charset="0"/>
              </a:rPr>
              <a:t>A CONSULTING DESGIN &amp; MANUFACTURING FIRM</a:t>
            </a:r>
            <a:endParaRPr lang="en-IN" sz="2000" b="1" dirty="0">
              <a:solidFill>
                <a:schemeClr val="accent4">
                  <a:lumMod val="50000"/>
                </a:schemeClr>
              </a:solidFill>
              <a:latin typeface="Gabriola" pitchFamily="82" charset="0"/>
            </a:endParaRPr>
          </a:p>
        </p:txBody>
      </p:sp>
      <p:sp>
        <p:nvSpPr>
          <p:cNvPr id="52" name="Right Triangle 51"/>
          <p:cNvSpPr/>
          <p:nvPr/>
        </p:nvSpPr>
        <p:spPr>
          <a:xfrm rot="10800000">
            <a:off x="6019800" y="152400"/>
            <a:ext cx="838200" cy="685800"/>
          </a:xfrm>
          <a:prstGeom prst="rtTriangle">
            <a:avLst/>
          </a:prstGeom>
          <a:solidFill>
            <a:srgbClr val="D91809">
              <a:alpha val="82000"/>
            </a:srgbClr>
          </a:solidFill>
          <a:ln w="12700" cap="flat"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8" name="TextBox 17"/>
          <p:cNvSpPr txBox="1"/>
          <p:nvPr/>
        </p:nvSpPr>
        <p:spPr>
          <a:xfrm>
            <a:off x="7391400" y="2514600"/>
            <a:ext cx="2743200" cy="261610"/>
          </a:xfrm>
          <a:prstGeom prst="rect">
            <a:avLst/>
          </a:prstGeom>
          <a:noFill/>
        </p:spPr>
        <p:txBody>
          <a:bodyPr wrap="square" rtlCol="0">
            <a:spAutoFit/>
          </a:bodyPr>
          <a:lstStyle/>
          <a:p>
            <a:endParaRPr lang="en-IN" sz="1100" dirty="0" smtClean="0"/>
          </a:p>
        </p:txBody>
      </p:sp>
      <p:sp>
        <p:nvSpPr>
          <p:cNvPr id="24" name="Right Triangle 23"/>
          <p:cNvSpPr/>
          <p:nvPr/>
        </p:nvSpPr>
        <p:spPr>
          <a:xfrm rot="10800000">
            <a:off x="5638800" y="152401"/>
            <a:ext cx="1219200" cy="1066798"/>
          </a:xfrm>
          <a:prstGeom prst="rtTriangle">
            <a:avLst/>
          </a:prstGeom>
          <a:solidFill>
            <a:srgbClr val="3EBEE6"/>
          </a:solidFill>
          <a:ln w="12700" cap="flat" cmpd="dbl">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5" name="Right Triangle 24"/>
          <p:cNvSpPr/>
          <p:nvPr/>
        </p:nvSpPr>
        <p:spPr>
          <a:xfrm rot="10800000">
            <a:off x="6019800" y="152401"/>
            <a:ext cx="838200" cy="685800"/>
          </a:xfrm>
          <a:prstGeom prst="rtTriangle">
            <a:avLst/>
          </a:prstGeom>
          <a:solidFill>
            <a:srgbClr val="6CD2D2"/>
          </a:solidFill>
          <a:ln w="12700" cap="flat"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1" name="TextBox 20"/>
          <p:cNvSpPr txBox="1"/>
          <p:nvPr/>
        </p:nvSpPr>
        <p:spPr>
          <a:xfrm>
            <a:off x="228600" y="2971800"/>
            <a:ext cx="6400800" cy="738664"/>
          </a:xfrm>
          <a:prstGeom prst="rect">
            <a:avLst/>
          </a:prstGeom>
          <a:noFill/>
        </p:spPr>
        <p:txBody>
          <a:bodyPr wrap="square" rtlCol="0">
            <a:spAutoFit/>
          </a:bodyPr>
          <a:lstStyle/>
          <a:p>
            <a:r>
              <a:rPr lang="en-US" sz="1400" b="1" dirty="0" smtClean="0"/>
              <a:t>Our goal is to continue the development of our long term business relations by delivering quality workmanship, efficient production at a competitive cost, while making customer satisfaction our top priority.</a:t>
            </a:r>
            <a:endParaRPr lang="en-IN" sz="1400" b="1" dirty="0" smtClean="0"/>
          </a:p>
        </p:txBody>
      </p:sp>
      <p:sp>
        <p:nvSpPr>
          <p:cNvPr id="22" name="TextBox 21"/>
          <p:cNvSpPr txBox="1"/>
          <p:nvPr/>
        </p:nvSpPr>
        <p:spPr>
          <a:xfrm>
            <a:off x="381000" y="3999905"/>
            <a:ext cx="5486400" cy="3724096"/>
          </a:xfrm>
          <a:prstGeom prst="rect">
            <a:avLst/>
          </a:prstGeom>
          <a:noFill/>
        </p:spPr>
        <p:txBody>
          <a:bodyPr wrap="square" rtlCol="0">
            <a:spAutoFit/>
          </a:bodyPr>
          <a:lstStyle/>
          <a:p>
            <a:r>
              <a:rPr lang="en-US" sz="2000" b="1" dirty="0" smtClean="0">
                <a:solidFill>
                  <a:schemeClr val="bg1"/>
                </a:solidFill>
              </a:rPr>
              <a:t>SERVICE AREAS</a:t>
            </a:r>
          </a:p>
          <a:p>
            <a:endParaRPr lang="en-IN" dirty="0" smtClean="0"/>
          </a:p>
          <a:p>
            <a:pPr marL="285750" indent="-285750">
              <a:buFont typeface="Wingdings" pitchFamily="2" charset="2"/>
              <a:buChar char="v"/>
            </a:pPr>
            <a:r>
              <a:rPr lang="en-US" dirty="0" smtClean="0"/>
              <a:t> </a:t>
            </a:r>
            <a:r>
              <a:rPr lang="en-US" b="1" dirty="0" smtClean="0"/>
              <a:t>TURNKEY TANK AND  SERVICES</a:t>
            </a:r>
          </a:p>
          <a:p>
            <a:pPr marL="285750" indent="-285750">
              <a:buFont typeface="Wingdings" pitchFamily="2" charset="2"/>
              <a:buChar char="v"/>
            </a:pPr>
            <a:r>
              <a:rPr lang="en-US" b="1" dirty="0"/>
              <a:t>STORAGE TANKS</a:t>
            </a:r>
            <a:endParaRPr lang="en-IN" dirty="0"/>
          </a:p>
          <a:p>
            <a:pPr marL="285750" indent="-285750">
              <a:buFont typeface="Wingdings" pitchFamily="2" charset="2"/>
              <a:buChar char="v"/>
            </a:pPr>
            <a:r>
              <a:rPr lang="en-US" b="1" dirty="0"/>
              <a:t>STORAGE TANKS REPAIRS AND </a:t>
            </a:r>
            <a:r>
              <a:rPr lang="en-US" b="1" dirty="0" smtClean="0"/>
              <a:t>MAINTENANCE</a:t>
            </a:r>
          </a:p>
          <a:p>
            <a:pPr marL="285750" indent="-285750">
              <a:buFont typeface="Wingdings" pitchFamily="2" charset="2"/>
              <a:buChar char="v"/>
            </a:pPr>
            <a:r>
              <a:rPr lang="en-US" b="1" dirty="0"/>
              <a:t>MECHANICAL AND PIPING</a:t>
            </a:r>
            <a:endParaRPr lang="en-IN" dirty="0"/>
          </a:p>
          <a:p>
            <a:pPr marL="285750" indent="-285750">
              <a:buFont typeface="Wingdings" pitchFamily="2" charset="2"/>
              <a:buChar char="v"/>
            </a:pPr>
            <a:r>
              <a:rPr lang="en-US" b="1" dirty="0"/>
              <a:t>STEEL FABRICATION AND ERECTION</a:t>
            </a:r>
            <a:endParaRPr lang="en-IN" dirty="0"/>
          </a:p>
          <a:p>
            <a:pPr marL="285750" indent="-285750">
              <a:buFont typeface="Wingdings" pitchFamily="2" charset="2"/>
              <a:buChar char="v"/>
            </a:pPr>
            <a:r>
              <a:rPr lang="en-US" b="1" dirty="0"/>
              <a:t>PRESSURE VESSEL REPAIRS AND </a:t>
            </a:r>
            <a:r>
              <a:rPr lang="en-US" b="1" dirty="0" smtClean="0"/>
              <a:t>ALTERATION</a:t>
            </a:r>
          </a:p>
          <a:p>
            <a:pPr marL="285750" indent="-285750">
              <a:buFont typeface="Wingdings" pitchFamily="2" charset="2"/>
              <a:buChar char="v"/>
            </a:pPr>
            <a:r>
              <a:rPr lang="en-US" b="1" dirty="0" smtClean="0"/>
              <a:t>CONSTRUCTION</a:t>
            </a:r>
          </a:p>
          <a:p>
            <a:pPr marL="285750" indent="-285750">
              <a:buFont typeface="Wingdings" pitchFamily="2" charset="2"/>
              <a:buChar char="v"/>
            </a:pPr>
            <a:r>
              <a:rPr lang="en-US" b="1" dirty="0"/>
              <a:t>FABRICATION</a:t>
            </a:r>
            <a:endParaRPr lang="en-IN" dirty="0"/>
          </a:p>
          <a:p>
            <a:pPr marL="285750" indent="-285750">
              <a:buFont typeface="Wingdings" pitchFamily="2" charset="2"/>
              <a:buChar char="v"/>
            </a:pPr>
            <a:r>
              <a:rPr lang="en-US" b="1" dirty="0"/>
              <a:t>SURFACE PREPARATION AND CLEANING</a:t>
            </a:r>
            <a:endParaRPr lang="en-IN" dirty="0"/>
          </a:p>
          <a:p>
            <a:pPr marL="285750" indent="-285750">
              <a:buFont typeface="Wingdings" pitchFamily="2" charset="2"/>
              <a:buChar char="v"/>
            </a:pPr>
            <a:r>
              <a:rPr lang="en-US" b="1" dirty="0"/>
              <a:t>ELECTRICAL AND INSTRUMENTATION</a:t>
            </a:r>
            <a:endParaRPr lang="en-IN" dirty="0"/>
          </a:p>
          <a:p>
            <a:pPr marL="285750" indent="-285750">
              <a:buFont typeface="Wingdings" pitchFamily="2" charset="2"/>
              <a:buChar char="v"/>
            </a:pPr>
            <a:r>
              <a:rPr lang="en-US" b="1" dirty="0"/>
              <a:t>CERTIFIED AND QUALIFIED </a:t>
            </a:r>
            <a:r>
              <a:rPr lang="en-US" b="1" dirty="0" smtClean="0"/>
              <a:t>MANPOWER</a:t>
            </a:r>
            <a:endParaRPr lang="en-IN" dirty="0"/>
          </a:p>
        </p:txBody>
      </p:sp>
      <p:sp>
        <p:nvSpPr>
          <p:cNvPr id="29" name="Footer Placeholder 6"/>
          <p:cNvSpPr>
            <a:spLocks noGrp="1"/>
          </p:cNvSpPr>
          <p:nvPr>
            <p:ph type="ftr" sz="quarter" idx="11"/>
          </p:nvPr>
        </p:nvSpPr>
        <p:spPr>
          <a:xfrm>
            <a:off x="76200" y="8153400"/>
            <a:ext cx="1524000" cy="808567"/>
          </a:xfrm>
        </p:spPr>
        <p:txBody>
          <a:bodyPr/>
          <a:lstStyle/>
          <a:p>
            <a:pPr algn="l"/>
            <a:r>
              <a:rPr lang="en-US" sz="1050" b="1" dirty="0" smtClean="0"/>
              <a:t>REG OFFICE:</a:t>
            </a:r>
          </a:p>
          <a:p>
            <a:pPr algn="l"/>
            <a:r>
              <a:rPr lang="en-US" sz="1050" dirty="0" smtClean="0"/>
              <a:t>3 AAMENA DUPLEX,</a:t>
            </a:r>
          </a:p>
          <a:p>
            <a:pPr algn="l"/>
            <a:r>
              <a:rPr lang="en-US" sz="1050" dirty="0" smtClean="0"/>
              <a:t>TANDALJAVASNA ROAD</a:t>
            </a:r>
          </a:p>
          <a:p>
            <a:pPr algn="l"/>
            <a:r>
              <a:rPr lang="en-US" sz="1050" dirty="0" smtClean="0"/>
              <a:t>VADODARA-390020,</a:t>
            </a:r>
          </a:p>
          <a:p>
            <a:pPr algn="l"/>
            <a:r>
              <a:rPr lang="en-US" sz="1050" dirty="0" smtClean="0"/>
              <a:t>GUJARAT, INDIA</a:t>
            </a:r>
            <a:endParaRPr lang="en-US" sz="1050" dirty="0"/>
          </a:p>
        </p:txBody>
      </p:sp>
      <p:sp>
        <p:nvSpPr>
          <p:cNvPr id="30" name="Footer Placeholder 6"/>
          <p:cNvSpPr txBox="1">
            <a:spLocks/>
          </p:cNvSpPr>
          <p:nvPr/>
        </p:nvSpPr>
        <p:spPr>
          <a:xfrm>
            <a:off x="1600200" y="8153400"/>
            <a:ext cx="1295400" cy="808567"/>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rPr>
              <a:t>WORKS IT: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486/2 GIDC,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 MAKRPURA,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VADODARA-390010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GUJARAT, INDIA</a:t>
            </a:r>
            <a:endParaRPr kumimoji="0" lang="en-US" sz="105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32" name="Footer Placeholder 6"/>
          <p:cNvSpPr txBox="1">
            <a:spLocks/>
          </p:cNvSpPr>
          <p:nvPr/>
        </p:nvSpPr>
        <p:spPr>
          <a:xfrm>
            <a:off x="2895600" y="8153400"/>
            <a:ext cx="2286000" cy="808567"/>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PHONE NO:+91-7600807606</a:t>
            </a:r>
          </a:p>
          <a:p>
            <a:r>
              <a:rPr lang="en-US" sz="1050" dirty="0" smtClean="0">
                <a:solidFill>
                  <a:schemeClr val="tx1">
                    <a:tint val="75000"/>
                  </a:schemeClr>
                </a:solidFill>
              </a:rPr>
              <a:t>                     +91-9624690662</a:t>
            </a:r>
          </a:p>
          <a:p>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E-MAIL: </a:t>
            </a: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hlinkClick r:id="rId5"/>
              </a:rPr>
              <a:t>info@rizqtech.co.in</a:t>
            </a: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r>
              <a:rPr lang="en-US" sz="1050" dirty="0" smtClean="0">
                <a:solidFill>
                  <a:schemeClr val="tx1">
                    <a:tint val="75000"/>
                  </a:schemeClr>
                </a:solidFill>
              </a:rPr>
              <a:t>               </a:t>
            </a:r>
            <a:r>
              <a:rPr lang="en-US" sz="1050" dirty="0" smtClean="0">
                <a:solidFill>
                  <a:schemeClr val="tx1">
                    <a:tint val="75000"/>
                  </a:schemeClr>
                </a:solidFill>
                <a:hlinkClick r:id="rId6"/>
              </a:rPr>
              <a:t>rizq_tech@yahoo.com</a:t>
            </a:r>
            <a:endParaRPr lang="en-US" sz="1050" dirty="0" smtClean="0">
              <a:solidFill>
                <a:schemeClr val="tx1">
                  <a:tint val="75000"/>
                </a:schemeClr>
              </a:solidFill>
            </a:endParaRPr>
          </a:p>
          <a:p>
            <a:r>
              <a:rPr lang="en-US" sz="1050" dirty="0" smtClean="0">
                <a:solidFill>
                  <a:schemeClr val="tx1">
                    <a:tint val="75000"/>
                  </a:schemeClr>
                </a:solidFill>
              </a:rPr>
              <a:t>WEBSITE: www.riztechengineers.com</a:t>
            </a:r>
          </a:p>
          <a:p>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
        <p:nvSpPr>
          <p:cNvPr id="34" name="Footer Placeholder 6"/>
          <p:cNvSpPr txBox="1">
            <a:spLocks/>
          </p:cNvSpPr>
          <p:nvPr/>
        </p:nvSpPr>
        <p:spPr>
          <a:xfrm>
            <a:off x="5105400" y="8259233"/>
            <a:ext cx="1066800" cy="808567"/>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dirty="0" smtClean="0">
                <a:solidFill>
                  <a:schemeClr val="tx1">
                    <a:tint val="75000"/>
                  </a:schemeClr>
                </a:solidFill>
              </a:rPr>
              <a:t>ISO 9001:2015</a:t>
            </a:r>
            <a:endPar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50" b="1" dirty="0" smtClean="0">
              <a:solidFill>
                <a:schemeClr val="tx1">
                  <a:tint val="7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rPr>
              <a:t>ISO 45001:2018</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b="1" dirty="0" smtClean="0">
              <a:solidFill>
                <a:schemeClr val="tx1">
                  <a:tint val="7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pic>
        <p:nvPicPr>
          <p:cNvPr id="35" name="Picture 34" descr="45001(@).jpg"/>
          <p:cNvPicPr>
            <a:picLocks noChangeAspect="1"/>
          </p:cNvPicPr>
          <p:nvPr/>
        </p:nvPicPr>
        <p:blipFill>
          <a:blip r:embed="rId7" cstate="print"/>
          <a:stretch>
            <a:fillRect/>
          </a:stretch>
        </p:blipFill>
        <p:spPr>
          <a:xfrm>
            <a:off x="6218910" y="8576849"/>
            <a:ext cx="410490" cy="414751"/>
          </a:xfrm>
          <a:prstGeom prst="rect">
            <a:avLst/>
          </a:prstGeom>
        </p:spPr>
      </p:pic>
      <p:pic>
        <p:nvPicPr>
          <p:cNvPr id="36" name="Picture 35" descr="400868_Final Manual_Sardha Universi.jpg"/>
          <p:cNvPicPr>
            <a:picLocks noChangeAspect="1"/>
          </p:cNvPicPr>
          <p:nvPr/>
        </p:nvPicPr>
        <p:blipFill>
          <a:blip r:embed="rId8" cstate="print"/>
          <a:stretch>
            <a:fillRect/>
          </a:stretch>
        </p:blipFill>
        <p:spPr>
          <a:xfrm>
            <a:off x="6233655" y="8105345"/>
            <a:ext cx="381000" cy="429055"/>
          </a:xfrm>
          <a:prstGeom prst="rect">
            <a:avLst/>
          </a:prstGeom>
        </p:spPr>
      </p:pic>
      <p:sp>
        <p:nvSpPr>
          <p:cNvPr id="37" name="TextBox 36"/>
          <p:cNvSpPr txBox="1"/>
          <p:nvPr/>
        </p:nvSpPr>
        <p:spPr>
          <a:xfrm>
            <a:off x="0" y="1371600"/>
            <a:ext cx="6248400" cy="1446550"/>
          </a:xfrm>
          <a:prstGeom prst="rect">
            <a:avLst/>
          </a:prstGeom>
          <a:noFill/>
        </p:spPr>
        <p:txBody>
          <a:bodyPr wrap="square" rtlCol="0">
            <a:spAutoFit/>
          </a:bodyPr>
          <a:lstStyle/>
          <a:p>
            <a:r>
              <a:rPr lang="en-US" sz="4400" dirty="0" smtClean="0">
                <a:solidFill>
                  <a:srgbClr val="7030A0"/>
                </a:solidFill>
                <a:latin typeface="Copperplate Gothic Light" pitchFamily="34" charset="0"/>
                <a:cs typeface="Andalus" pitchFamily="18" charset="-78"/>
              </a:rPr>
              <a:t>OUR</a:t>
            </a:r>
          </a:p>
          <a:p>
            <a:r>
              <a:rPr lang="en-US" sz="4400" dirty="0" smtClean="0">
                <a:solidFill>
                  <a:srgbClr val="7030A0"/>
                </a:solidFill>
                <a:latin typeface="Copperplate Gothic Light" pitchFamily="34" charset="0"/>
                <a:cs typeface="Andalus" pitchFamily="18" charset="-78"/>
              </a:rPr>
              <a:t>SERVICES</a:t>
            </a:r>
            <a:endParaRPr lang="en-IN" sz="4400" dirty="0">
              <a:solidFill>
                <a:srgbClr val="7030A0"/>
              </a:solidFill>
              <a:latin typeface="Copperplate Gothic Light" pitchFamily="34" charset="0"/>
              <a:cs typeface="Andalus" pitchFamily="18" charset="-78"/>
            </a:endParaRPr>
          </a:p>
        </p:txBody>
      </p:sp>
    </p:spTree>
  </p:cSld>
  <p:clrMapOvr>
    <a:masterClrMapping/>
  </p:clrMapOvr>
  <mc:AlternateContent xmlns:mc="http://schemas.openxmlformats.org/markup-compatibility/2006">
    <mc:Choice xmlns:p14="http://schemas.microsoft.com/office/powerpoint/2010/main" Requires="p14">
      <p:transition spd="slow" p14:dur="1200" advTm="5000">
        <p14:prism dir="u"/>
      </p:transition>
    </mc:Choice>
    <mc:Fallback>
      <p:transition spd="slow" advTm="5000">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descr="DryIceBlasting.jpg"/>
          <p:cNvPicPr>
            <a:picLocks noChangeAspect="1"/>
          </p:cNvPicPr>
          <p:nvPr/>
        </p:nvPicPr>
        <p:blipFill>
          <a:blip r:embed="rId3"/>
          <a:stretch>
            <a:fillRect/>
          </a:stretch>
        </p:blipFill>
        <p:spPr>
          <a:xfrm>
            <a:off x="190500" y="1295401"/>
            <a:ext cx="6477000" cy="6629399"/>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53" name="Right Triangle 52"/>
          <p:cNvSpPr/>
          <p:nvPr/>
        </p:nvSpPr>
        <p:spPr>
          <a:xfrm rot="10800000">
            <a:off x="5638800" y="152400"/>
            <a:ext cx="1219200" cy="1066798"/>
          </a:xfrm>
          <a:prstGeom prst="rtTriangle">
            <a:avLst/>
          </a:prstGeom>
          <a:solidFill>
            <a:schemeClr val="bg1">
              <a:lumMod val="50000"/>
            </a:schemeClr>
          </a:solidFill>
          <a:ln w="12700" cap="flat" cmpd="dbl">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16" name="Straight Connector 15"/>
          <p:cNvCxnSpPr/>
          <p:nvPr/>
        </p:nvCxnSpPr>
        <p:spPr>
          <a:xfrm>
            <a:off x="152400" y="8077200"/>
            <a:ext cx="6553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52400" y="8026400"/>
            <a:ext cx="6553200" cy="1588"/>
          </a:xfrm>
          <a:prstGeom prst="line">
            <a:avLst/>
          </a:prstGeom>
        </p:spPr>
        <p:style>
          <a:lnRef idx="1">
            <a:schemeClr val="accent1"/>
          </a:lnRef>
          <a:fillRef idx="0">
            <a:schemeClr val="accent1"/>
          </a:fillRef>
          <a:effectRef idx="0">
            <a:schemeClr val="accent1"/>
          </a:effectRef>
          <a:fontRef idx="minor">
            <a:schemeClr val="tx1"/>
          </a:fontRef>
        </p:style>
      </p:cxnSp>
      <p:pic>
        <p:nvPicPr>
          <p:cNvPr id="31" name="Picture 30" descr="logo riz.jpg"/>
          <p:cNvPicPr>
            <a:picLocks noChangeAspect="1"/>
          </p:cNvPicPr>
          <p:nvPr/>
        </p:nvPicPr>
        <p:blipFill>
          <a:blip r:embed="rId4"/>
          <a:stretch>
            <a:fillRect/>
          </a:stretch>
        </p:blipFill>
        <p:spPr>
          <a:xfrm>
            <a:off x="195569" y="304801"/>
            <a:ext cx="718831" cy="767118"/>
          </a:xfrm>
          <a:prstGeom prst="rect">
            <a:avLst/>
          </a:prstGeom>
          <a:noFill/>
          <a:ln>
            <a:noFill/>
          </a:ln>
        </p:spPr>
      </p:pic>
      <p:sp>
        <p:nvSpPr>
          <p:cNvPr id="33" name="TextBox 32"/>
          <p:cNvSpPr txBox="1"/>
          <p:nvPr/>
        </p:nvSpPr>
        <p:spPr>
          <a:xfrm>
            <a:off x="1447800" y="76200"/>
            <a:ext cx="5257800" cy="707886"/>
          </a:xfrm>
          <a:prstGeom prst="rect">
            <a:avLst/>
          </a:prstGeom>
          <a:noFill/>
        </p:spPr>
        <p:txBody>
          <a:bodyPr wrap="square" rtlCol="0" anchor="ctr">
            <a:spAutoFit/>
          </a:bodyPr>
          <a:lstStyle/>
          <a:p>
            <a:r>
              <a:rPr lang="en-US" sz="4000" b="1" dirty="0" smtClean="0">
                <a:solidFill>
                  <a:srgbClr val="002060"/>
                </a:solidFill>
                <a:latin typeface="Gabriola" pitchFamily="82" charset="0"/>
                <a:cs typeface="Aparajita" pitchFamily="34" charset="0"/>
              </a:rPr>
              <a:t>RIZQTECH ENGINEERS</a:t>
            </a:r>
            <a:endParaRPr lang="en-IN" sz="4000" b="1" dirty="0">
              <a:solidFill>
                <a:srgbClr val="002060"/>
              </a:solidFill>
              <a:latin typeface="Gabriola" pitchFamily="82" charset="0"/>
              <a:cs typeface="Aparajita" pitchFamily="34" charset="0"/>
            </a:endParaRPr>
          </a:p>
        </p:txBody>
      </p:sp>
      <p:sp>
        <p:nvSpPr>
          <p:cNvPr id="49" name="TextBox 48"/>
          <p:cNvSpPr txBox="1"/>
          <p:nvPr/>
        </p:nvSpPr>
        <p:spPr>
          <a:xfrm>
            <a:off x="1143000" y="685800"/>
            <a:ext cx="5105400" cy="400110"/>
          </a:xfrm>
          <a:prstGeom prst="rect">
            <a:avLst/>
          </a:prstGeom>
          <a:noFill/>
        </p:spPr>
        <p:txBody>
          <a:bodyPr wrap="square" rtlCol="0">
            <a:spAutoFit/>
          </a:bodyPr>
          <a:lstStyle/>
          <a:p>
            <a:r>
              <a:rPr lang="en-US" sz="2000" b="1" dirty="0" smtClean="0">
                <a:solidFill>
                  <a:schemeClr val="accent4">
                    <a:lumMod val="50000"/>
                  </a:schemeClr>
                </a:solidFill>
                <a:latin typeface="Gabriola" pitchFamily="82" charset="0"/>
              </a:rPr>
              <a:t>A CONSULTING DESGIN &amp; MANUFACTURING FIRM</a:t>
            </a:r>
            <a:endParaRPr lang="en-IN" sz="2000" b="1" dirty="0">
              <a:solidFill>
                <a:schemeClr val="accent4">
                  <a:lumMod val="50000"/>
                </a:schemeClr>
              </a:solidFill>
              <a:latin typeface="Gabriola" pitchFamily="82" charset="0"/>
            </a:endParaRPr>
          </a:p>
        </p:txBody>
      </p:sp>
      <p:sp>
        <p:nvSpPr>
          <p:cNvPr id="52" name="Right Triangle 51"/>
          <p:cNvSpPr/>
          <p:nvPr/>
        </p:nvSpPr>
        <p:spPr>
          <a:xfrm rot="10800000">
            <a:off x="6019800" y="152400"/>
            <a:ext cx="838200" cy="685800"/>
          </a:xfrm>
          <a:prstGeom prst="rtTriangle">
            <a:avLst/>
          </a:prstGeom>
          <a:solidFill>
            <a:srgbClr val="D91809">
              <a:alpha val="82000"/>
            </a:srgbClr>
          </a:solidFill>
          <a:ln w="12700" cap="flat"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4" name="Right Triangle 23"/>
          <p:cNvSpPr/>
          <p:nvPr/>
        </p:nvSpPr>
        <p:spPr>
          <a:xfrm rot="10800000">
            <a:off x="5638800" y="152401"/>
            <a:ext cx="1219200" cy="1066798"/>
          </a:xfrm>
          <a:prstGeom prst="rtTriangle">
            <a:avLst/>
          </a:prstGeom>
          <a:solidFill>
            <a:srgbClr val="3EBEE6"/>
          </a:solidFill>
          <a:ln w="12700" cap="flat" cmpd="dbl">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5" name="Right Triangle 24"/>
          <p:cNvSpPr/>
          <p:nvPr/>
        </p:nvSpPr>
        <p:spPr>
          <a:xfrm rot="10800000">
            <a:off x="6019800" y="152401"/>
            <a:ext cx="838200" cy="685800"/>
          </a:xfrm>
          <a:prstGeom prst="rtTriangle">
            <a:avLst/>
          </a:prstGeom>
          <a:solidFill>
            <a:srgbClr val="6CD2D2"/>
          </a:solidFill>
          <a:ln w="12700" cap="flat"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1" name="Footer Placeholder 6"/>
          <p:cNvSpPr>
            <a:spLocks noGrp="1"/>
          </p:cNvSpPr>
          <p:nvPr>
            <p:ph type="ftr" sz="quarter" idx="11"/>
          </p:nvPr>
        </p:nvSpPr>
        <p:spPr>
          <a:xfrm>
            <a:off x="76200" y="8153400"/>
            <a:ext cx="1524000" cy="808567"/>
          </a:xfrm>
        </p:spPr>
        <p:txBody>
          <a:bodyPr/>
          <a:lstStyle/>
          <a:p>
            <a:pPr algn="l"/>
            <a:r>
              <a:rPr lang="en-US" sz="1050" b="1" dirty="0" smtClean="0"/>
              <a:t>REG OFFICE:</a:t>
            </a:r>
          </a:p>
          <a:p>
            <a:pPr algn="l"/>
            <a:r>
              <a:rPr lang="en-US" sz="1050" dirty="0" smtClean="0"/>
              <a:t>3 AAMENA DUPLEX,</a:t>
            </a:r>
          </a:p>
          <a:p>
            <a:pPr algn="l"/>
            <a:r>
              <a:rPr lang="en-US" sz="1050" dirty="0" smtClean="0"/>
              <a:t>TANDALJAVASNA ROAD</a:t>
            </a:r>
          </a:p>
          <a:p>
            <a:pPr algn="l"/>
            <a:r>
              <a:rPr lang="en-US" sz="1050" dirty="0" smtClean="0"/>
              <a:t>VADODARA-390020,</a:t>
            </a:r>
          </a:p>
          <a:p>
            <a:pPr algn="l"/>
            <a:r>
              <a:rPr lang="en-US" sz="1050" dirty="0" smtClean="0"/>
              <a:t>GUJARAT, INDIA</a:t>
            </a:r>
            <a:endParaRPr lang="en-US" sz="1050" dirty="0"/>
          </a:p>
        </p:txBody>
      </p:sp>
      <p:sp>
        <p:nvSpPr>
          <p:cNvPr id="42" name="Footer Placeholder 6"/>
          <p:cNvSpPr txBox="1">
            <a:spLocks/>
          </p:cNvSpPr>
          <p:nvPr/>
        </p:nvSpPr>
        <p:spPr>
          <a:xfrm>
            <a:off x="1600200" y="8153400"/>
            <a:ext cx="1295400" cy="808567"/>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rPr>
              <a:t>WORKS IT: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486/2 GIDC,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 MAKRPURA,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VADODARA-390010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GUJARAT, INDIA</a:t>
            </a:r>
            <a:endParaRPr kumimoji="0" lang="en-US" sz="105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43" name="Footer Placeholder 6"/>
          <p:cNvSpPr txBox="1">
            <a:spLocks/>
          </p:cNvSpPr>
          <p:nvPr/>
        </p:nvSpPr>
        <p:spPr>
          <a:xfrm>
            <a:off x="2895600" y="8153400"/>
            <a:ext cx="2286000" cy="808567"/>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PHONE NO:+91-7600807606</a:t>
            </a:r>
          </a:p>
          <a:p>
            <a:r>
              <a:rPr lang="en-US" sz="1050" dirty="0" smtClean="0">
                <a:solidFill>
                  <a:schemeClr val="tx1">
                    <a:tint val="75000"/>
                  </a:schemeClr>
                </a:solidFill>
              </a:rPr>
              <a:t>                     +91-9624690662</a:t>
            </a:r>
          </a:p>
          <a:p>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E-MAIL: </a:t>
            </a: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hlinkClick r:id="rId5"/>
              </a:rPr>
              <a:t>info@rizqtech.co.in</a:t>
            </a: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r>
              <a:rPr lang="en-US" sz="1050" dirty="0" smtClean="0">
                <a:solidFill>
                  <a:schemeClr val="tx1">
                    <a:tint val="75000"/>
                  </a:schemeClr>
                </a:solidFill>
              </a:rPr>
              <a:t>               </a:t>
            </a:r>
            <a:r>
              <a:rPr lang="en-US" sz="1050" dirty="0" smtClean="0">
                <a:solidFill>
                  <a:schemeClr val="tx1">
                    <a:tint val="75000"/>
                  </a:schemeClr>
                </a:solidFill>
                <a:hlinkClick r:id="rId6"/>
              </a:rPr>
              <a:t>rizq_tech@yahoo.com</a:t>
            </a:r>
            <a:endParaRPr lang="en-US" sz="1050" dirty="0" smtClean="0">
              <a:solidFill>
                <a:schemeClr val="tx1">
                  <a:tint val="75000"/>
                </a:schemeClr>
              </a:solidFill>
            </a:endParaRPr>
          </a:p>
          <a:p>
            <a:r>
              <a:rPr lang="en-US" sz="1050" dirty="0" smtClean="0">
                <a:solidFill>
                  <a:schemeClr val="tx1">
                    <a:tint val="75000"/>
                  </a:schemeClr>
                </a:solidFill>
              </a:rPr>
              <a:t>WEBSITE: www.riztechengineers.com</a:t>
            </a:r>
          </a:p>
          <a:p>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
        <p:nvSpPr>
          <p:cNvPr id="44" name="Footer Placeholder 6"/>
          <p:cNvSpPr txBox="1">
            <a:spLocks/>
          </p:cNvSpPr>
          <p:nvPr/>
        </p:nvSpPr>
        <p:spPr>
          <a:xfrm>
            <a:off x="5105400" y="8259233"/>
            <a:ext cx="1066800" cy="808567"/>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dirty="0" smtClean="0">
                <a:solidFill>
                  <a:schemeClr val="tx1">
                    <a:tint val="75000"/>
                  </a:schemeClr>
                </a:solidFill>
              </a:rPr>
              <a:t>ISO 9001:2015</a:t>
            </a:r>
            <a:endPar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50" b="1" dirty="0" smtClean="0">
              <a:solidFill>
                <a:schemeClr val="tx1">
                  <a:tint val="7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rPr>
              <a:t>ISO 45001:2018</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b="1" dirty="0" smtClean="0">
              <a:solidFill>
                <a:schemeClr val="tx1">
                  <a:tint val="7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pic>
        <p:nvPicPr>
          <p:cNvPr id="45" name="Picture 44" descr="45001(@).jpg"/>
          <p:cNvPicPr>
            <a:picLocks noChangeAspect="1"/>
          </p:cNvPicPr>
          <p:nvPr/>
        </p:nvPicPr>
        <p:blipFill>
          <a:blip r:embed="rId7" cstate="print"/>
          <a:stretch>
            <a:fillRect/>
          </a:stretch>
        </p:blipFill>
        <p:spPr>
          <a:xfrm>
            <a:off x="6218910" y="8576849"/>
            <a:ext cx="410490" cy="414751"/>
          </a:xfrm>
          <a:prstGeom prst="rect">
            <a:avLst/>
          </a:prstGeom>
        </p:spPr>
      </p:pic>
      <p:pic>
        <p:nvPicPr>
          <p:cNvPr id="46" name="Picture 45" descr="400868_Final Manual_Sardha Universi.jpg"/>
          <p:cNvPicPr>
            <a:picLocks noChangeAspect="1"/>
          </p:cNvPicPr>
          <p:nvPr/>
        </p:nvPicPr>
        <p:blipFill>
          <a:blip r:embed="rId8" cstate="print"/>
          <a:stretch>
            <a:fillRect/>
          </a:stretch>
        </p:blipFill>
        <p:spPr>
          <a:xfrm>
            <a:off x="6233655" y="8105345"/>
            <a:ext cx="381000" cy="429055"/>
          </a:xfrm>
          <a:prstGeom prst="rect">
            <a:avLst/>
          </a:prstGeom>
        </p:spPr>
      </p:pic>
      <p:sp>
        <p:nvSpPr>
          <p:cNvPr id="47" name="TextBox 46"/>
          <p:cNvSpPr txBox="1"/>
          <p:nvPr/>
        </p:nvSpPr>
        <p:spPr>
          <a:xfrm>
            <a:off x="76200" y="1371600"/>
            <a:ext cx="4724400" cy="523220"/>
          </a:xfrm>
          <a:prstGeom prst="rect">
            <a:avLst/>
          </a:prstGeom>
          <a:noFill/>
        </p:spPr>
        <p:txBody>
          <a:bodyPr wrap="square" rtlCol="0">
            <a:spAutoFit/>
          </a:bodyPr>
          <a:lstStyle/>
          <a:p>
            <a:r>
              <a:rPr lang="en-US" sz="2800" b="1" dirty="0" smtClean="0">
                <a:solidFill>
                  <a:schemeClr val="accent4">
                    <a:lumMod val="50000"/>
                  </a:schemeClr>
                </a:solidFill>
                <a:latin typeface="Copperplate Gothic Light" pitchFamily="34" charset="0"/>
                <a:cs typeface="Andalus" pitchFamily="18" charset="-78"/>
              </a:rPr>
              <a:t>PHOTO BOOK</a:t>
            </a:r>
          </a:p>
        </p:txBody>
      </p:sp>
      <p:sp>
        <p:nvSpPr>
          <p:cNvPr id="34" name="Rounded Rectangle 33"/>
          <p:cNvSpPr/>
          <p:nvPr/>
        </p:nvSpPr>
        <p:spPr>
          <a:xfrm>
            <a:off x="3733800" y="6096000"/>
            <a:ext cx="2743200" cy="1828800"/>
          </a:xfrm>
          <a:prstGeom prst="roundRect">
            <a:avLst/>
          </a:prstGeom>
          <a:blipFill dpi="0" rotWithShape="1">
            <a:blip r:embed="rId9" cstate="print"/>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6" name="Rounded Rectangle 35"/>
          <p:cNvSpPr/>
          <p:nvPr/>
        </p:nvSpPr>
        <p:spPr>
          <a:xfrm>
            <a:off x="381000" y="6096000"/>
            <a:ext cx="2743200" cy="1828800"/>
          </a:xfrm>
          <a:prstGeom prst="roundRect">
            <a:avLst/>
          </a:prstGeom>
          <a:blipFill dpi="0" rotWithShape="1">
            <a:blip r:embed="rId10" cstate="print"/>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6" name="Rounded Rectangle 55"/>
          <p:cNvSpPr/>
          <p:nvPr/>
        </p:nvSpPr>
        <p:spPr>
          <a:xfrm>
            <a:off x="3733800" y="4017317"/>
            <a:ext cx="2743200" cy="1828800"/>
          </a:xfrm>
          <a:prstGeom prst="roundRect">
            <a:avLst/>
          </a:prstGeom>
          <a:blipFill dpi="0" rotWithShape="1">
            <a:blip r:embed="rId11"/>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0" name="Rounded Rectangle 39"/>
          <p:cNvSpPr/>
          <p:nvPr/>
        </p:nvSpPr>
        <p:spPr>
          <a:xfrm>
            <a:off x="381000" y="4038600"/>
            <a:ext cx="2743200" cy="1828800"/>
          </a:xfrm>
          <a:prstGeom prst="roundRect">
            <a:avLst/>
          </a:prstGeom>
          <a:blipFill dpi="0" rotWithShape="1">
            <a:blip r:embed="rId12"/>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2" name="Rounded Rectangle 31"/>
          <p:cNvSpPr/>
          <p:nvPr/>
        </p:nvSpPr>
        <p:spPr>
          <a:xfrm>
            <a:off x="381000" y="1981200"/>
            <a:ext cx="2743200" cy="1828800"/>
          </a:xfrm>
          <a:prstGeom prst="roundRect">
            <a:avLst/>
          </a:prstGeom>
          <a:blipFill dpi="0" rotWithShape="1">
            <a:blip r:embed="rId13" cstate="print"/>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9" name="Rounded Rectangle 38"/>
          <p:cNvSpPr/>
          <p:nvPr/>
        </p:nvSpPr>
        <p:spPr>
          <a:xfrm>
            <a:off x="3733801" y="1981200"/>
            <a:ext cx="2743199" cy="1828800"/>
          </a:xfrm>
          <a:prstGeom prst="roundRect">
            <a:avLst/>
          </a:prstGeom>
          <a:blipFill dpi="0" rotWithShape="1">
            <a:blip r:embed="rId14"/>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Tree>
  </p:cSld>
  <p:clrMapOvr>
    <a:masterClrMapping/>
  </p:clrMapOvr>
  <mc:AlternateContent xmlns:mc="http://schemas.openxmlformats.org/markup-compatibility/2006">
    <mc:Choice xmlns:p14="http://schemas.microsoft.com/office/powerpoint/2010/main" Requires="p14">
      <p:transition spd="slow" p14:dur="800" advTm="5000">
        <p14:flythrough/>
      </p:transition>
    </mc:Choice>
    <mc:Fallback>
      <p:transition spd="slow" advTm="5000">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descr="DryIceBlasting.jpg"/>
          <p:cNvPicPr>
            <a:picLocks noChangeAspect="1"/>
          </p:cNvPicPr>
          <p:nvPr/>
        </p:nvPicPr>
        <p:blipFill>
          <a:blip r:embed="rId3"/>
          <a:stretch>
            <a:fillRect/>
          </a:stretch>
        </p:blipFill>
        <p:spPr>
          <a:xfrm>
            <a:off x="190500" y="1295401"/>
            <a:ext cx="6477000" cy="6629399"/>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53" name="Right Triangle 52"/>
          <p:cNvSpPr/>
          <p:nvPr/>
        </p:nvSpPr>
        <p:spPr>
          <a:xfrm rot="10800000">
            <a:off x="5638800" y="152400"/>
            <a:ext cx="1219200" cy="1066798"/>
          </a:xfrm>
          <a:prstGeom prst="rtTriangle">
            <a:avLst/>
          </a:prstGeom>
          <a:solidFill>
            <a:schemeClr val="bg1">
              <a:lumMod val="50000"/>
            </a:schemeClr>
          </a:solidFill>
          <a:ln w="12700" cap="flat" cmpd="dbl">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16" name="Straight Connector 15"/>
          <p:cNvCxnSpPr/>
          <p:nvPr/>
        </p:nvCxnSpPr>
        <p:spPr>
          <a:xfrm>
            <a:off x="152400" y="8077200"/>
            <a:ext cx="6553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52400" y="8026400"/>
            <a:ext cx="6553200" cy="1588"/>
          </a:xfrm>
          <a:prstGeom prst="line">
            <a:avLst/>
          </a:prstGeom>
        </p:spPr>
        <p:style>
          <a:lnRef idx="1">
            <a:schemeClr val="accent1"/>
          </a:lnRef>
          <a:fillRef idx="0">
            <a:schemeClr val="accent1"/>
          </a:fillRef>
          <a:effectRef idx="0">
            <a:schemeClr val="accent1"/>
          </a:effectRef>
          <a:fontRef idx="minor">
            <a:schemeClr val="tx1"/>
          </a:fontRef>
        </p:style>
      </p:cxnSp>
      <p:pic>
        <p:nvPicPr>
          <p:cNvPr id="31" name="Picture 30" descr="logo riz.jpg"/>
          <p:cNvPicPr>
            <a:picLocks noChangeAspect="1"/>
          </p:cNvPicPr>
          <p:nvPr/>
        </p:nvPicPr>
        <p:blipFill>
          <a:blip r:embed="rId4"/>
          <a:stretch>
            <a:fillRect/>
          </a:stretch>
        </p:blipFill>
        <p:spPr>
          <a:xfrm>
            <a:off x="195569" y="304801"/>
            <a:ext cx="718831" cy="767118"/>
          </a:xfrm>
          <a:prstGeom prst="rect">
            <a:avLst/>
          </a:prstGeom>
          <a:noFill/>
          <a:ln>
            <a:noFill/>
          </a:ln>
        </p:spPr>
      </p:pic>
      <p:sp>
        <p:nvSpPr>
          <p:cNvPr id="33" name="TextBox 32"/>
          <p:cNvSpPr txBox="1"/>
          <p:nvPr/>
        </p:nvSpPr>
        <p:spPr>
          <a:xfrm>
            <a:off x="1447800" y="76200"/>
            <a:ext cx="5257800" cy="707886"/>
          </a:xfrm>
          <a:prstGeom prst="rect">
            <a:avLst/>
          </a:prstGeom>
          <a:noFill/>
        </p:spPr>
        <p:txBody>
          <a:bodyPr wrap="square" rtlCol="0" anchor="ctr">
            <a:spAutoFit/>
          </a:bodyPr>
          <a:lstStyle/>
          <a:p>
            <a:r>
              <a:rPr lang="en-US" sz="4000" b="1" dirty="0" smtClean="0">
                <a:solidFill>
                  <a:srgbClr val="002060"/>
                </a:solidFill>
                <a:latin typeface="Gabriola" pitchFamily="82" charset="0"/>
                <a:cs typeface="Aparajita" pitchFamily="34" charset="0"/>
              </a:rPr>
              <a:t>RIZQTECH ENGINEERS</a:t>
            </a:r>
            <a:endParaRPr lang="en-IN" sz="4000" b="1" dirty="0">
              <a:solidFill>
                <a:srgbClr val="002060"/>
              </a:solidFill>
              <a:latin typeface="Gabriola" pitchFamily="82" charset="0"/>
              <a:cs typeface="Aparajita" pitchFamily="34" charset="0"/>
            </a:endParaRPr>
          </a:p>
        </p:txBody>
      </p:sp>
      <p:sp>
        <p:nvSpPr>
          <p:cNvPr id="49" name="TextBox 48"/>
          <p:cNvSpPr txBox="1"/>
          <p:nvPr/>
        </p:nvSpPr>
        <p:spPr>
          <a:xfrm>
            <a:off x="1143000" y="685800"/>
            <a:ext cx="5105400" cy="400110"/>
          </a:xfrm>
          <a:prstGeom prst="rect">
            <a:avLst/>
          </a:prstGeom>
          <a:noFill/>
        </p:spPr>
        <p:txBody>
          <a:bodyPr wrap="square" rtlCol="0">
            <a:spAutoFit/>
          </a:bodyPr>
          <a:lstStyle/>
          <a:p>
            <a:r>
              <a:rPr lang="en-US" sz="2000" b="1" dirty="0" smtClean="0">
                <a:solidFill>
                  <a:schemeClr val="accent4">
                    <a:lumMod val="50000"/>
                  </a:schemeClr>
                </a:solidFill>
                <a:latin typeface="Gabriola" pitchFamily="82" charset="0"/>
              </a:rPr>
              <a:t>A CONSULTING DESGIN &amp; MANUFACTURING FIRM</a:t>
            </a:r>
            <a:endParaRPr lang="en-IN" sz="2000" b="1" dirty="0">
              <a:solidFill>
                <a:schemeClr val="accent4">
                  <a:lumMod val="50000"/>
                </a:schemeClr>
              </a:solidFill>
              <a:latin typeface="Gabriola" pitchFamily="82" charset="0"/>
            </a:endParaRPr>
          </a:p>
        </p:txBody>
      </p:sp>
      <p:sp>
        <p:nvSpPr>
          <p:cNvPr id="52" name="Right Triangle 51"/>
          <p:cNvSpPr/>
          <p:nvPr/>
        </p:nvSpPr>
        <p:spPr>
          <a:xfrm rot="10800000">
            <a:off x="6019800" y="152400"/>
            <a:ext cx="838200" cy="685800"/>
          </a:xfrm>
          <a:prstGeom prst="rtTriangle">
            <a:avLst/>
          </a:prstGeom>
          <a:solidFill>
            <a:srgbClr val="D91809">
              <a:alpha val="82000"/>
            </a:srgbClr>
          </a:solidFill>
          <a:ln w="12700" cap="flat"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4" name="Right Triangle 23"/>
          <p:cNvSpPr/>
          <p:nvPr/>
        </p:nvSpPr>
        <p:spPr>
          <a:xfrm rot="10800000">
            <a:off x="5638800" y="152401"/>
            <a:ext cx="1219200" cy="1066798"/>
          </a:xfrm>
          <a:prstGeom prst="rtTriangle">
            <a:avLst/>
          </a:prstGeom>
          <a:solidFill>
            <a:srgbClr val="3EBEE6"/>
          </a:solidFill>
          <a:ln w="12700" cap="flat" cmpd="dbl">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5" name="Right Triangle 24"/>
          <p:cNvSpPr/>
          <p:nvPr/>
        </p:nvSpPr>
        <p:spPr>
          <a:xfrm rot="10800000">
            <a:off x="6019800" y="152401"/>
            <a:ext cx="838200" cy="685800"/>
          </a:xfrm>
          <a:prstGeom prst="rtTriangle">
            <a:avLst/>
          </a:prstGeom>
          <a:solidFill>
            <a:srgbClr val="6CD2D2"/>
          </a:solidFill>
          <a:ln w="12700" cap="flat"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1" name="Footer Placeholder 6"/>
          <p:cNvSpPr>
            <a:spLocks noGrp="1"/>
          </p:cNvSpPr>
          <p:nvPr>
            <p:ph type="ftr" sz="quarter" idx="11"/>
          </p:nvPr>
        </p:nvSpPr>
        <p:spPr>
          <a:xfrm>
            <a:off x="76200" y="8153400"/>
            <a:ext cx="1524000" cy="808567"/>
          </a:xfrm>
        </p:spPr>
        <p:txBody>
          <a:bodyPr/>
          <a:lstStyle/>
          <a:p>
            <a:pPr algn="l"/>
            <a:r>
              <a:rPr lang="en-US" sz="1050" b="1" dirty="0" smtClean="0"/>
              <a:t>REG OFFICE:</a:t>
            </a:r>
          </a:p>
          <a:p>
            <a:pPr algn="l"/>
            <a:r>
              <a:rPr lang="en-US" sz="1050" dirty="0" smtClean="0"/>
              <a:t>3 AAMENA DUPLEX,</a:t>
            </a:r>
          </a:p>
          <a:p>
            <a:pPr algn="l"/>
            <a:r>
              <a:rPr lang="en-US" sz="1050" dirty="0" smtClean="0"/>
              <a:t>TANDALJAVASNA ROAD</a:t>
            </a:r>
          </a:p>
          <a:p>
            <a:pPr algn="l"/>
            <a:r>
              <a:rPr lang="en-US" sz="1050" dirty="0" smtClean="0"/>
              <a:t>VADODARA-390020,</a:t>
            </a:r>
          </a:p>
          <a:p>
            <a:pPr algn="l"/>
            <a:r>
              <a:rPr lang="en-US" sz="1050" dirty="0" smtClean="0"/>
              <a:t>GUJARAT, INDIA</a:t>
            </a:r>
            <a:endParaRPr lang="en-US" sz="1050" dirty="0"/>
          </a:p>
        </p:txBody>
      </p:sp>
      <p:sp>
        <p:nvSpPr>
          <p:cNvPr id="42" name="Footer Placeholder 6"/>
          <p:cNvSpPr txBox="1">
            <a:spLocks/>
          </p:cNvSpPr>
          <p:nvPr/>
        </p:nvSpPr>
        <p:spPr>
          <a:xfrm>
            <a:off x="1600200" y="8153400"/>
            <a:ext cx="1295400" cy="808567"/>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rPr>
              <a:t>WORKS IT: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486/2 GIDC,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 MAKRPURA,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VADODARA-390010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GUJARAT, INDIA</a:t>
            </a:r>
            <a:endParaRPr kumimoji="0" lang="en-US" sz="105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43" name="Footer Placeholder 6"/>
          <p:cNvSpPr txBox="1">
            <a:spLocks/>
          </p:cNvSpPr>
          <p:nvPr/>
        </p:nvSpPr>
        <p:spPr>
          <a:xfrm>
            <a:off x="2895600" y="8153400"/>
            <a:ext cx="2286000" cy="808567"/>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PHONE NO:+91-7600807606</a:t>
            </a:r>
          </a:p>
          <a:p>
            <a:r>
              <a:rPr lang="en-US" sz="1050" dirty="0" smtClean="0">
                <a:solidFill>
                  <a:schemeClr val="tx1">
                    <a:tint val="75000"/>
                  </a:schemeClr>
                </a:solidFill>
              </a:rPr>
              <a:t>                     +91-9624690662</a:t>
            </a:r>
          </a:p>
          <a:p>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E-MAIL: </a:t>
            </a: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hlinkClick r:id="rId5"/>
              </a:rPr>
              <a:t>info@rizqtech.co.in</a:t>
            </a: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r>
              <a:rPr lang="en-US" sz="1050" dirty="0" smtClean="0">
                <a:solidFill>
                  <a:schemeClr val="tx1">
                    <a:tint val="75000"/>
                  </a:schemeClr>
                </a:solidFill>
              </a:rPr>
              <a:t>               </a:t>
            </a:r>
            <a:r>
              <a:rPr lang="en-US" sz="1050" dirty="0" smtClean="0">
                <a:solidFill>
                  <a:schemeClr val="tx1">
                    <a:tint val="75000"/>
                  </a:schemeClr>
                </a:solidFill>
                <a:hlinkClick r:id="rId6"/>
              </a:rPr>
              <a:t>rizq_tech@yahoo.com</a:t>
            </a:r>
            <a:endParaRPr lang="en-US" sz="1050" dirty="0" smtClean="0">
              <a:solidFill>
                <a:schemeClr val="tx1">
                  <a:tint val="75000"/>
                </a:schemeClr>
              </a:solidFill>
            </a:endParaRPr>
          </a:p>
          <a:p>
            <a:r>
              <a:rPr lang="en-US" sz="1050" dirty="0" smtClean="0">
                <a:solidFill>
                  <a:schemeClr val="tx1">
                    <a:tint val="75000"/>
                  </a:schemeClr>
                </a:solidFill>
              </a:rPr>
              <a:t>WEBSITE: www.riztechengineers.com</a:t>
            </a:r>
          </a:p>
          <a:p>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
        <p:nvSpPr>
          <p:cNvPr id="44" name="Footer Placeholder 6"/>
          <p:cNvSpPr txBox="1">
            <a:spLocks/>
          </p:cNvSpPr>
          <p:nvPr/>
        </p:nvSpPr>
        <p:spPr>
          <a:xfrm>
            <a:off x="5105400" y="8259233"/>
            <a:ext cx="1066800" cy="808567"/>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dirty="0" smtClean="0">
                <a:solidFill>
                  <a:schemeClr val="tx1">
                    <a:tint val="75000"/>
                  </a:schemeClr>
                </a:solidFill>
              </a:rPr>
              <a:t>ISO 9001:2015</a:t>
            </a:r>
            <a:endPar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50" b="1" dirty="0" smtClean="0">
              <a:solidFill>
                <a:schemeClr val="tx1">
                  <a:tint val="7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rPr>
              <a:t>ISO 45001:2018</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b="1" dirty="0" smtClean="0">
              <a:solidFill>
                <a:schemeClr val="tx1">
                  <a:tint val="7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pic>
        <p:nvPicPr>
          <p:cNvPr id="45" name="Picture 44" descr="45001(@).jpg"/>
          <p:cNvPicPr>
            <a:picLocks noChangeAspect="1"/>
          </p:cNvPicPr>
          <p:nvPr/>
        </p:nvPicPr>
        <p:blipFill>
          <a:blip r:embed="rId7" cstate="print"/>
          <a:stretch>
            <a:fillRect/>
          </a:stretch>
        </p:blipFill>
        <p:spPr>
          <a:xfrm>
            <a:off x="6218910" y="8576849"/>
            <a:ext cx="410490" cy="414751"/>
          </a:xfrm>
          <a:prstGeom prst="rect">
            <a:avLst/>
          </a:prstGeom>
        </p:spPr>
      </p:pic>
      <p:pic>
        <p:nvPicPr>
          <p:cNvPr id="46" name="Picture 45" descr="400868_Final Manual_Sardha Universi.jpg"/>
          <p:cNvPicPr>
            <a:picLocks noChangeAspect="1"/>
          </p:cNvPicPr>
          <p:nvPr/>
        </p:nvPicPr>
        <p:blipFill>
          <a:blip r:embed="rId8" cstate="print"/>
          <a:stretch>
            <a:fillRect/>
          </a:stretch>
        </p:blipFill>
        <p:spPr>
          <a:xfrm>
            <a:off x="6233655" y="8105345"/>
            <a:ext cx="381000" cy="429055"/>
          </a:xfrm>
          <a:prstGeom prst="rect">
            <a:avLst/>
          </a:prstGeom>
        </p:spPr>
      </p:pic>
      <p:sp>
        <p:nvSpPr>
          <p:cNvPr id="47" name="TextBox 46"/>
          <p:cNvSpPr txBox="1"/>
          <p:nvPr/>
        </p:nvSpPr>
        <p:spPr>
          <a:xfrm>
            <a:off x="76200" y="1371600"/>
            <a:ext cx="4724400" cy="523220"/>
          </a:xfrm>
          <a:prstGeom prst="rect">
            <a:avLst/>
          </a:prstGeom>
          <a:noFill/>
        </p:spPr>
        <p:txBody>
          <a:bodyPr wrap="square" rtlCol="0">
            <a:spAutoFit/>
          </a:bodyPr>
          <a:lstStyle/>
          <a:p>
            <a:r>
              <a:rPr lang="en-US" sz="2800" b="1" dirty="0" smtClean="0">
                <a:solidFill>
                  <a:schemeClr val="accent4">
                    <a:lumMod val="50000"/>
                  </a:schemeClr>
                </a:solidFill>
                <a:latin typeface="Copperplate Gothic Light" pitchFamily="34" charset="0"/>
                <a:cs typeface="Andalus" pitchFamily="18" charset="-78"/>
              </a:rPr>
              <a:t>PHOTO BOOK</a:t>
            </a:r>
          </a:p>
        </p:txBody>
      </p:sp>
      <p:sp>
        <p:nvSpPr>
          <p:cNvPr id="29" name="Rounded Rectangle 28"/>
          <p:cNvSpPr/>
          <p:nvPr/>
        </p:nvSpPr>
        <p:spPr>
          <a:xfrm>
            <a:off x="3733800" y="4038600"/>
            <a:ext cx="2743200" cy="1828800"/>
          </a:xfrm>
          <a:prstGeom prst="roundRect">
            <a:avLst/>
          </a:prstGeom>
          <a:blipFill dpi="0" rotWithShape="1">
            <a:blip r:embed="rId9" cstate="print"/>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6" name="Rounded Rectangle 35"/>
          <p:cNvSpPr/>
          <p:nvPr/>
        </p:nvSpPr>
        <p:spPr>
          <a:xfrm>
            <a:off x="3733800" y="1981200"/>
            <a:ext cx="2743200" cy="1828800"/>
          </a:xfrm>
          <a:prstGeom prst="roundRect">
            <a:avLst/>
          </a:prstGeom>
          <a:blipFill dpi="0" rotWithShape="1">
            <a:blip r:embed="rId10" cstate="print"/>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ounded Rectangle 49"/>
          <p:cNvSpPr/>
          <p:nvPr/>
        </p:nvSpPr>
        <p:spPr>
          <a:xfrm>
            <a:off x="381000" y="4061460"/>
            <a:ext cx="2743200" cy="1828800"/>
          </a:xfrm>
          <a:prstGeom prst="roundRect">
            <a:avLst/>
          </a:prstGeom>
          <a:blipFill dpi="0" rotWithShape="1">
            <a:blip r:embed="rId11" cstate="print"/>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4" name="Rounded Rectangle 33"/>
          <p:cNvSpPr/>
          <p:nvPr/>
        </p:nvSpPr>
        <p:spPr>
          <a:xfrm>
            <a:off x="381000" y="1981200"/>
            <a:ext cx="2743200" cy="1828800"/>
          </a:xfrm>
          <a:prstGeom prst="roundRect">
            <a:avLst/>
          </a:prstGeom>
          <a:blipFill dpi="0" rotWithShape="1">
            <a:blip r:embed="rId12" cstate="print"/>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7" name="Rounded Rectangle 36"/>
          <p:cNvSpPr/>
          <p:nvPr/>
        </p:nvSpPr>
        <p:spPr>
          <a:xfrm>
            <a:off x="3733800" y="6096000"/>
            <a:ext cx="2743200" cy="1828800"/>
          </a:xfrm>
          <a:prstGeom prst="roundRect">
            <a:avLst/>
          </a:prstGeom>
          <a:blipFill dpi="0" rotWithShape="1">
            <a:blip r:embed="rId13"/>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8" name="Rounded Rectangle 47"/>
          <p:cNvSpPr/>
          <p:nvPr/>
        </p:nvSpPr>
        <p:spPr>
          <a:xfrm>
            <a:off x="381000" y="6096000"/>
            <a:ext cx="2743200" cy="1828800"/>
          </a:xfrm>
          <a:prstGeom prst="roundRect">
            <a:avLst/>
          </a:prstGeom>
          <a:blipFill dpi="0" rotWithShape="1">
            <a:blip r:embed="rId14"/>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Tree>
    <p:extLst>
      <p:ext uri="{BB962C8B-B14F-4D97-AF65-F5344CB8AC3E}">
        <p14:creationId xmlns:p14="http://schemas.microsoft.com/office/powerpoint/2010/main" val="528972230"/>
      </p:ext>
    </p:extLst>
  </p:cSld>
  <p:clrMapOvr>
    <a:masterClrMapping/>
  </p:clrMapOvr>
  <mc:AlternateContent xmlns:mc="http://schemas.openxmlformats.org/markup-compatibility/2006">
    <mc:Choice xmlns:p14="http://schemas.microsoft.com/office/powerpoint/2010/main" Requires="p14">
      <p:transition spd="slow" p14:dur="800" advTm="5000">
        <p14:flythrough/>
      </p:transition>
    </mc:Choice>
    <mc:Fallback>
      <p:transition spd="slow" advTm="5000">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descr="DryIceBlasting.jpg"/>
          <p:cNvPicPr>
            <a:picLocks noChangeAspect="1"/>
          </p:cNvPicPr>
          <p:nvPr/>
        </p:nvPicPr>
        <p:blipFill>
          <a:blip r:embed="rId3"/>
          <a:stretch>
            <a:fillRect/>
          </a:stretch>
        </p:blipFill>
        <p:spPr>
          <a:xfrm>
            <a:off x="190500" y="1295401"/>
            <a:ext cx="6477000" cy="6629399"/>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53" name="Right Triangle 52"/>
          <p:cNvSpPr/>
          <p:nvPr/>
        </p:nvSpPr>
        <p:spPr>
          <a:xfrm rot="10800000">
            <a:off x="5638800" y="152400"/>
            <a:ext cx="1219200" cy="1066798"/>
          </a:xfrm>
          <a:prstGeom prst="rtTriangle">
            <a:avLst/>
          </a:prstGeom>
          <a:solidFill>
            <a:schemeClr val="bg1">
              <a:lumMod val="50000"/>
            </a:schemeClr>
          </a:solidFill>
          <a:ln w="12700" cap="flat" cmpd="dbl">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16" name="Straight Connector 15"/>
          <p:cNvCxnSpPr/>
          <p:nvPr/>
        </p:nvCxnSpPr>
        <p:spPr>
          <a:xfrm>
            <a:off x="152400" y="8077200"/>
            <a:ext cx="6553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52400" y="8026400"/>
            <a:ext cx="6553200" cy="1588"/>
          </a:xfrm>
          <a:prstGeom prst="line">
            <a:avLst/>
          </a:prstGeom>
        </p:spPr>
        <p:style>
          <a:lnRef idx="1">
            <a:schemeClr val="accent1"/>
          </a:lnRef>
          <a:fillRef idx="0">
            <a:schemeClr val="accent1"/>
          </a:fillRef>
          <a:effectRef idx="0">
            <a:schemeClr val="accent1"/>
          </a:effectRef>
          <a:fontRef idx="minor">
            <a:schemeClr val="tx1"/>
          </a:fontRef>
        </p:style>
      </p:cxnSp>
      <p:pic>
        <p:nvPicPr>
          <p:cNvPr id="31" name="Picture 30" descr="logo riz.jpg"/>
          <p:cNvPicPr>
            <a:picLocks noChangeAspect="1"/>
          </p:cNvPicPr>
          <p:nvPr/>
        </p:nvPicPr>
        <p:blipFill>
          <a:blip r:embed="rId4"/>
          <a:stretch>
            <a:fillRect/>
          </a:stretch>
        </p:blipFill>
        <p:spPr>
          <a:xfrm>
            <a:off x="195569" y="304801"/>
            <a:ext cx="718831" cy="767118"/>
          </a:xfrm>
          <a:prstGeom prst="rect">
            <a:avLst/>
          </a:prstGeom>
          <a:noFill/>
          <a:ln>
            <a:noFill/>
          </a:ln>
        </p:spPr>
      </p:pic>
      <p:sp>
        <p:nvSpPr>
          <p:cNvPr id="33" name="TextBox 32"/>
          <p:cNvSpPr txBox="1"/>
          <p:nvPr/>
        </p:nvSpPr>
        <p:spPr>
          <a:xfrm>
            <a:off x="1447800" y="76200"/>
            <a:ext cx="5257800" cy="707886"/>
          </a:xfrm>
          <a:prstGeom prst="rect">
            <a:avLst/>
          </a:prstGeom>
          <a:noFill/>
        </p:spPr>
        <p:txBody>
          <a:bodyPr wrap="square" rtlCol="0" anchor="ctr">
            <a:spAutoFit/>
          </a:bodyPr>
          <a:lstStyle/>
          <a:p>
            <a:r>
              <a:rPr lang="en-US" sz="4000" b="1" dirty="0" smtClean="0">
                <a:solidFill>
                  <a:srgbClr val="002060"/>
                </a:solidFill>
                <a:latin typeface="Gabriola" pitchFamily="82" charset="0"/>
                <a:cs typeface="Aparajita" pitchFamily="34" charset="0"/>
              </a:rPr>
              <a:t>RIZQTECH ENGINEERS</a:t>
            </a:r>
            <a:endParaRPr lang="en-IN" sz="4000" b="1" dirty="0">
              <a:solidFill>
                <a:srgbClr val="002060"/>
              </a:solidFill>
              <a:latin typeface="Gabriola" pitchFamily="82" charset="0"/>
              <a:cs typeface="Aparajita" pitchFamily="34" charset="0"/>
            </a:endParaRPr>
          </a:p>
        </p:txBody>
      </p:sp>
      <p:sp>
        <p:nvSpPr>
          <p:cNvPr id="49" name="TextBox 48"/>
          <p:cNvSpPr txBox="1"/>
          <p:nvPr/>
        </p:nvSpPr>
        <p:spPr>
          <a:xfrm>
            <a:off x="1143000" y="685800"/>
            <a:ext cx="5105400" cy="400110"/>
          </a:xfrm>
          <a:prstGeom prst="rect">
            <a:avLst/>
          </a:prstGeom>
          <a:noFill/>
        </p:spPr>
        <p:txBody>
          <a:bodyPr wrap="square" rtlCol="0">
            <a:spAutoFit/>
          </a:bodyPr>
          <a:lstStyle/>
          <a:p>
            <a:r>
              <a:rPr lang="en-US" sz="2000" b="1" dirty="0" smtClean="0">
                <a:solidFill>
                  <a:schemeClr val="accent4">
                    <a:lumMod val="50000"/>
                  </a:schemeClr>
                </a:solidFill>
                <a:latin typeface="Gabriola" pitchFamily="82" charset="0"/>
              </a:rPr>
              <a:t>A CONSULTING DESGIN &amp; MANUFACTURING FIRM</a:t>
            </a:r>
            <a:endParaRPr lang="en-IN" sz="2000" b="1" dirty="0">
              <a:solidFill>
                <a:schemeClr val="accent4">
                  <a:lumMod val="50000"/>
                </a:schemeClr>
              </a:solidFill>
              <a:latin typeface="Gabriola" pitchFamily="82" charset="0"/>
            </a:endParaRPr>
          </a:p>
        </p:txBody>
      </p:sp>
      <p:sp>
        <p:nvSpPr>
          <p:cNvPr id="52" name="Right Triangle 51"/>
          <p:cNvSpPr/>
          <p:nvPr/>
        </p:nvSpPr>
        <p:spPr>
          <a:xfrm rot="10800000">
            <a:off x="6019800" y="152400"/>
            <a:ext cx="838200" cy="685800"/>
          </a:xfrm>
          <a:prstGeom prst="rtTriangle">
            <a:avLst/>
          </a:prstGeom>
          <a:solidFill>
            <a:srgbClr val="D91809">
              <a:alpha val="82000"/>
            </a:srgbClr>
          </a:solidFill>
          <a:ln w="12700" cap="flat"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4" name="Right Triangle 23"/>
          <p:cNvSpPr/>
          <p:nvPr/>
        </p:nvSpPr>
        <p:spPr>
          <a:xfrm rot="10800000">
            <a:off x="5638800" y="152401"/>
            <a:ext cx="1219200" cy="1066798"/>
          </a:xfrm>
          <a:prstGeom prst="rtTriangle">
            <a:avLst/>
          </a:prstGeom>
          <a:solidFill>
            <a:srgbClr val="3EBEE6"/>
          </a:solidFill>
          <a:ln w="12700" cap="flat" cmpd="dbl">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5" name="Right Triangle 24"/>
          <p:cNvSpPr/>
          <p:nvPr/>
        </p:nvSpPr>
        <p:spPr>
          <a:xfrm rot="10800000">
            <a:off x="6019800" y="152401"/>
            <a:ext cx="838200" cy="685800"/>
          </a:xfrm>
          <a:prstGeom prst="rtTriangle">
            <a:avLst/>
          </a:prstGeom>
          <a:solidFill>
            <a:srgbClr val="6CD2D2"/>
          </a:solidFill>
          <a:ln w="12700" cap="flat"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1" name="Footer Placeholder 6"/>
          <p:cNvSpPr>
            <a:spLocks noGrp="1"/>
          </p:cNvSpPr>
          <p:nvPr>
            <p:ph type="ftr" sz="quarter" idx="11"/>
          </p:nvPr>
        </p:nvSpPr>
        <p:spPr>
          <a:xfrm>
            <a:off x="76200" y="8153400"/>
            <a:ext cx="1524000" cy="808567"/>
          </a:xfrm>
        </p:spPr>
        <p:txBody>
          <a:bodyPr/>
          <a:lstStyle/>
          <a:p>
            <a:pPr algn="l"/>
            <a:r>
              <a:rPr lang="en-US" sz="1050" b="1" dirty="0" smtClean="0"/>
              <a:t>REG OFFICE:</a:t>
            </a:r>
          </a:p>
          <a:p>
            <a:pPr algn="l"/>
            <a:r>
              <a:rPr lang="en-US" sz="1050" dirty="0" smtClean="0"/>
              <a:t>3 AAMENA DUPLEX,</a:t>
            </a:r>
          </a:p>
          <a:p>
            <a:pPr algn="l"/>
            <a:r>
              <a:rPr lang="en-US" sz="1050" dirty="0" smtClean="0"/>
              <a:t>TANDALJAVASNA ROAD</a:t>
            </a:r>
          </a:p>
          <a:p>
            <a:pPr algn="l"/>
            <a:r>
              <a:rPr lang="en-US" sz="1050" dirty="0" smtClean="0"/>
              <a:t>VADODARA-390020,</a:t>
            </a:r>
          </a:p>
          <a:p>
            <a:pPr algn="l"/>
            <a:r>
              <a:rPr lang="en-US" sz="1050" dirty="0" smtClean="0"/>
              <a:t>GUJARAT, INDIA</a:t>
            </a:r>
            <a:endParaRPr lang="en-US" sz="1050" dirty="0"/>
          </a:p>
        </p:txBody>
      </p:sp>
      <p:sp>
        <p:nvSpPr>
          <p:cNvPr id="42" name="Footer Placeholder 6"/>
          <p:cNvSpPr txBox="1">
            <a:spLocks/>
          </p:cNvSpPr>
          <p:nvPr/>
        </p:nvSpPr>
        <p:spPr>
          <a:xfrm>
            <a:off x="1600200" y="8153400"/>
            <a:ext cx="1295400" cy="808567"/>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rPr>
              <a:t>WORKS IT: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486/2 GIDC,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 MAKRPURA,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VADODARA-390010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GUJARAT, INDIA</a:t>
            </a:r>
            <a:endParaRPr kumimoji="0" lang="en-US" sz="105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43" name="Footer Placeholder 6"/>
          <p:cNvSpPr txBox="1">
            <a:spLocks/>
          </p:cNvSpPr>
          <p:nvPr/>
        </p:nvSpPr>
        <p:spPr>
          <a:xfrm>
            <a:off x="2895600" y="8153400"/>
            <a:ext cx="2286000" cy="808567"/>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PHONE NO:+91-7600807606</a:t>
            </a:r>
          </a:p>
          <a:p>
            <a:r>
              <a:rPr lang="en-US" sz="1050" dirty="0" smtClean="0">
                <a:solidFill>
                  <a:schemeClr val="tx1">
                    <a:tint val="75000"/>
                  </a:schemeClr>
                </a:solidFill>
              </a:rPr>
              <a:t>                     +91-9624690662</a:t>
            </a:r>
          </a:p>
          <a:p>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E-MAIL: </a:t>
            </a: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hlinkClick r:id="rId5"/>
              </a:rPr>
              <a:t>info@rizqtech.co.in</a:t>
            </a: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r>
              <a:rPr lang="en-US" sz="1050" dirty="0" smtClean="0">
                <a:solidFill>
                  <a:schemeClr val="tx1">
                    <a:tint val="75000"/>
                  </a:schemeClr>
                </a:solidFill>
              </a:rPr>
              <a:t>               </a:t>
            </a:r>
            <a:r>
              <a:rPr lang="en-US" sz="1050" dirty="0" smtClean="0">
                <a:solidFill>
                  <a:schemeClr val="tx1">
                    <a:tint val="75000"/>
                  </a:schemeClr>
                </a:solidFill>
                <a:hlinkClick r:id="rId6"/>
              </a:rPr>
              <a:t>rizq_tech@yahoo.com</a:t>
            </a:r>
            <a:endParaRPr lang="en-US" sz="1050" dirty="0" smtClean="0">
              <a:solidFill>
                <a:schemeClr val="tx1">
                  <a:tint val="75000"/>
                </a:schemeClr>
              </a:solidFill>
            </a:endParaRPr>
          </a:p>
          <a:p>
            <a:r>
              <a:rPr lang="en-US" sz="1050" dirty="0" smtClean="0">
                <a:solidFill>
                  <a:schemeClr val="tx1">
                    <a:tint val="75000"/>
                  </a:schemeClr>
                </a:solidFill>
              </a:rPr>
              <a:t>WEBSITE: www.riztechengineers.com</a:t>
            </a:r>
          </a:p>
          <a:p>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
        <p:nvSpPr>
          <p:cNvPr id="44" name="Footer Placeholder 6"/>
          <p:cNvSpPr txBox="1">
            <a:spLocks/>
          </p:cNvSpPr>
          <p:nvPr/>
        </p:nvSpPr>
        <p:spPr>
          <a:xfrm>
            <a:off x="5105400" y="8259233"/>
            <a:ext cx="1066800" cy="808567"/>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dirty="0" smtClean="0">
                <a:solidFill>
                  <a:schemeClr val="tx1">
                    <a:tint val="75000"/>
                  </a:schemeClr>
                </a:solidFill>
              </a:rPr>
              <a:t>ISO 9001:2015</a:t>
            </a:r>
            <a:endPar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50" b="1" dirty="0" smtClean="0">
              <a:solidFill>
                <a:schemeClr val="tx1">
                  <a:tint val="7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rPr>
              <a:t>ISO 45001:2018</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b="1" dirty="0" smtClean="0">
              <a:solidFill>
                <a:schemeClr val="tx1">
                  <a:tint val="7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pic>
        <p:nvPicPr>
          <p:cNvPr id="45" name="Picture 44" descr="45001(@).jpg"/>
          <p:cNvPicPr>
            <a:picLocks noChangeAspect="1"/>
          </p:cNvPicPr>
          <p:nvPr/>
        </p:nvPicPr>
        <p:blipFill>
          <a:blip r:embed="rId7" cstate="print"/>
          <a:stretch>
            <a:fillRect/>
          </a:stretch>
        </p:blipFill>
        <p:spPr>
          <a:xfrm>
            <a:off x="6218910" y="8576849"/>
            <a:ext cx="410490" cy="414751"/>
          </a:xfrm>
          <a:prstGeom prst="rect">
            <a:avLst/>
          </a:prstGeom>
        </p:spPr>
      </p:pic>
      <p:pic>
        <p:nvPicPr>
          <p:cNvPr id="46" name="Picture 45" descr="400868_Final Manual_Sardha Universi.jpg"/>
          <p:cNvPicPr>
            <a:picLocks noChangeAspect="1"/>
          </p:cNvPicPr>
          <p:nvPr/>
        </p:nvPicPr>
        <p:blipFill>
          <a:blip r:embed="rId8" cstate="print"/>
          <a:stretch>
            <a:fillRect/>
          </a:stretch>
        </p:blipFill>
        <p:spPr>
          <a:xfrm>
            <a:off x="6233655" y="8105345"/>
            <a:ext cx="381000" cy="429055"/>
          </a:xfrm>
          <a:prstGeom prst="rect">
            <a:avLst/>
          </a:prstGeom>
        </p:spPr>
      </p:pic>
      <p:sp>
        <p:nvSpPr>
          <p:cNvPr id="47" name="TextBox 46"/>
          <p:cNvSpPr txBox="1"/>
          <p:nvPr/>
        </p:nvSpPr>
        <p:spPr>
          <a:xfrm>
            <a:off x="76200" y="1371600"/>
            <a:ext cx="4724400" cy="523220"/>
          </a:xfrm>
          <a:prstGeom prst="rect">
            <a:avLst/>
          </a:prstGeom>
          <a:noFill/>
        </p:spPr>
        <p:txBody>
          <a:bodyPr wrap="square" rtlCol="0">
            <a:spAutoFit/>
          </a:bodyPr>
          <a:lstStyle/>
          <a:p>
            <a:r>
              <a:rPr lang="en-US" sz="2800" b="1" dirty="0" smtClean="0">
                <a:solidFill>
                  <a:schemeClr val="accent4">
                    <a:lumMod val="50000"/>
                  </a:schemeClr>
                </a:solidFill>
                <a:latin typeface="Copperplate Gothic Light" pitchFamily="34" charset="0"/>
                <a:cs typeface="Andalus" pitchFamily="18" charset="-78"/>
              </a:rPr>
              <a:t>PHOTO BOOK</a:t>
            </a:r>
          </a:p>
        </p:txBody>
      </p:sp>
      <p:sp>
        <p:nvSpPr>
          <p:cNvPr id="51" name="Rounded Rectangle 50"/>
          <p:cNvSpPr/>
          <p:nvPr/>
        </p:nvSpPr>
        <p:spPr>
          <a:xfrm>
            <a:off x="3733800" y="1981200"/>
            <a:ext cx="2743200" cy="1828800"/>
          </a:xfrm>
          <a:prstGeom prst="roundRect">
            <a:avLst/>
          </a:prstGeom>
          <a:blipFill dpi="0" rotWithShape="1">
            <a:blip r:embed="rId9"/>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4" name="Rounded Rectangle 53"/>
          <p:cNvSpPr/>
          <p:nvPr/>
        </p:nvSpPr>
        <p:spPr>
          <a:xfrm>
            <a:off x="381000" y="1981200"/>
            <a:ext cx="2743200" cy="1833265"/>
          </a:xfrm>
          <a:prstGeom prst="roundRect">
            <a:avLst/>
          </a:prstGeom>
          <a:blipFill>
            <a:blip r:embed="rId10"/>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6" name="Rounded Rectangle 55"/>
          <p:cNvSpPr/>
          <p:nvPr/>
        </p:nvSpPr>
        <p:spPr>
          <a:xfrm>
            <a:off x="381000" y="3962400"/>
            <a:ext cx="2743200" cy="1828800"/>
          </a:xfrm>
          <a:prstGeom prst="roundRect">
            <a:avLst/>
          </a:prstGeom>
          <a:blipFill dpi="0" rotWithShape="1">
            <a:blip r:embed="rId11"/>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7" name="Rounded Rectangle 56"/>
          <p:cNvSpPr/>
          <p:nvPr/>
        </p:nvSpPr>
        <p:spPr>
          <a:xfrm>
            <a:off x="3733800" y="3962400"/>
            <a:ext cx="2743200" cy="1833264"/>
          </a:xfrm>
          <a:prstGeom prst="roundRect">
            <a:avLst/>
          </a:prstGeom>
          <a:blipFill dpi="0" rotWithShape="1">
            <a:blip r:embed="rId12"/>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60" name="Rounded Rectangle 59"/>
          <p:cNvSpPr/>
          <p:nvPr/>
        </p:nvSpPr>
        <p:spPr>
          <a:xfrm>
            <a:off x="3666205" y="5943600"/>
            <a:ext cx="2810795" cy="2019300"/>
          </a:xfrm>
          <a:prstGeom prst="roundRect">
            <a:avLst/>
          </a:prstGeom>
          <a:blipFill>
            <a:blip r:embed="rId13" cstate="prin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61" name="Rounded Rectangle 60"/>
          <p:cNvSpPr/>
          <p:nvPr/>
        </p:nvSpPr>
        <p:spPr>
          <a:xfrm>
            <a:off x="380999" y="5943600"/>
            <a:ext cx="2895601" cy="2019300"/>
          </a:xfrm>
          <a:prstGeom prst="roundRect">
            <a:avLst/>
          </a:prstGeom>
          <a:blipFill>
            <a:blip r:embed="rId14"/>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Tree>
  </p:cSld>
  <p:clrMapOvr>
    <a:masterClrMapping/>
  </p:clrMapOvr>
  <p:transition spd="slow" advTm="5000">
    <p:randomBar dir="ver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descr="DryIceBlasting.jpg"/>
          <p:cNvPicPr>
            <a:picLocks noChangeAspect="1"/>
          </p:cNvPicPr>
          <p:nvPr/>
        </p:nvPicPr>
        <p:blipFill>
          <a:blip r:embed="rId3"/>
          <a:stretch>
            <a:fillRect/>
          </a:stretch>
        </p:blipFill>
        <p:spPr>
          <a:xfrm>
            <a:off x="190500" y="1295401"/>
            <a:ext cx="6477000" cy="6629399"/>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53" name="Right Triangle 52"/>
          <p:cNvSpPr/>
          <p:nvPr/>
        </p:nvSpPr>
        <p:spPr>
          <a:xfrm rot="10800000">
            <a:off x="5638800" y="152400"/>
            <a:ext cx="1219200" cy="1066798"/>
          </a:xfrm>
          <a:prstGeom prst="rtTriangle">
            <a:avLst/>
          </a:prstGeom>
          <a:solidFill>
            <a:schemeClr val="bg1">
              <a:lumMod val="50000"/>
            </a:schemeClr>
          </a:solidFill>
          <a:ln w="12700" cap="flat" cmpd="dbl">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16" name="Straight Connector 15"/>
          <p:cNvCxnSpPr/>
          <p:nvPr/>
        </p:nvCxnSpPr>
        <p:spPr>
          <a:xfrm>
            <a:off x="152400" y="8077200"/>
            <a:ext cx="6553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52400" y="8026400"/>
            <a:ext cx="6553200" cy="1588"/>
          </a:xfrm>
          <a:prstGeom prst="line">
            <a:avLst/>
          </a:prstGeom>
        </p:spPr>
        <p:style>
          <a:lnRef idx="1">
            <a:schemeClr val="accent1"/>
          </a:lnRef>
          <a:fillRef idx="0">
            <a:schemeClr val="accent1"/>
          </a:fillRef>
          <a:effectRef idx="0">
            <a:schemeClr val="accent1"/>
          </a:effectRef>
          <a:fontRef idx="minor">
            <a:schemeClr val="tx1"/>
          </a:fontRef>
        </p:style>
      </p:cxnSp>
      <p:pic>
        <p:nvPicPr>
          <p:cNvPr id="31" name="Picture 30" descr="logo riz.jpg"/>
          <p:cNvPicPr>
            <a:picLocks noChangeAspect="1"/>
          </p:cNvPicPr>
          <p:nvPr/>
        </p:nvPicPr>
        <p:blipFill>
          <a:blip r:embed="rId4"/>
          <a:stretch>
            <a:fillRect/>
          </a:stretch>
        </p:blipFill>
        <p:spPr>
          <a:xfrm>
            <a:off x="195569" y="304801"/>
            <a:ext cx="718831" cy="767118"/>
          </a:xfrm>
          <a:prstGeom prst="rect">
            <a:avLst/>
          </a:prstGeom>
          <a:noFill/>
          <a:ln>
            <a:noFill/>
          </a:ln>
        </p:spPr>
      </p:pic>
      <p:sp>
        <p:nvSpPr>
          <p:cNvPr id="33" name="TextBox 32"/>
          <p:cNvSpPr txBox="1"/>
          <p:nvPr/>
        </p:nvSpPr>
        <p:spPr>
          <a:xfrm>
            <a:off x="1447800" y="76200"/>
            <a:ext cx="5257800" cy="707886"/>
          </a:xfrm>
          <a:prstGeom prst="rect">
            <a:avLst/>
          </a:prstGeom>
          <a:noFill/>
        </p:spPr>
        <p:txBody>
          <a:bodyPr wrap="square" rtlCol="0" anchor="ctr">
            <a:spAutoFit/>
          </a:bodyPr>
          <a:lstStyle/>
          <a:p>
            <a:r>
              <a:rPr lang="en-US" sz="4000" b="1" dirty="0" smtClean="0">
                <a:solidFill>
                  <a:srgbClr val="002060"/>
                </a:solidFill>
                <a:latin typeface="Gabriola" pitchFamily="82" charset="0"/>
                <a:cs typeface="Aparajita" pitchFamily="34" charset="0"/>
              </a:rPr>
              <a:t>RIZQTECH ENGINEERS</a:t>
            </a:r>
            <a:endParaRPr lang="en-IN" sz="4000" b="1" dirty="0">
              <a:solidFill>
                <a:srgbClr val="002060"/>
              </a:solidFill>
              <a:latin typeface="Gabriola" pitchFamily="82" charset="0"/>
              <a:cs typeface="Aparajita" pitchFamily="34" charset="0"/>
            </a:endParaRPr>
          </a:p>
        </p:txBody>
      </p:sp>
      <p:sp>
        <p:nvSpPr>
          <p:cNvPr id="49" name="TextBox 48"/>
          <p:cNvSpPr txBox="1"/>
          <p:nvPr/>
        </p:nvSpPr>
        <p:spPr>
          <a:xfrm>
            <a:off x="1143000" y="685800"/>
            <a:ext cx="5105400" cy="400110"/>
          </a:xfrm>
          <a:prstGeom prst="rect">
            <a:avLst/>
          </a:prstGeom>
          <a:noFill/>
        </p:spPr>
        <p:txBody>
          <a:bodyPr wrap="square" rtlCol="0">
            <a:spAutoFit/>
          </a:bodyPr>
          <a:lstStyle/>
          <a:p>
            <a:r>
              <a:rPr lang="en-US" sz="2000" b="1" dirty="0" smtClean="0">
                <a:solidFill>
                  <a:schemeClr val="accent4">
                    <a:lumMod val="50000"/>
                  </a:schemeClr>
                </a:solidFill>
                <a:latin typeface="Gabriola" pitchFamily="82" charset="0"/>
              </a:rPr>
              <a:t>A CONSULTING DESGIN &amp; MANUFACTURING FIRM</a:t>
            </a:r>
            <a:endParaRPr lang="en-IN" sz="2000" b="1" dirty="0">
              <a:solidFill>
                <a:schemeClr val="accent4">
                  <a:lumMod val="50000"/>
                </a:schemeClr>
              </a:solidFill>
              <a:latin typeface="Gabriola" pitchFamily="82" charset="0"/>
            </a:endParaRPr>
          </a:p>
        </p:txBody>
      </p:sp>
      <p:sp>
        <p:nvSpPr>
          <p:cNvPr id="52" name="Right Triangle 51"/>
          <p:cNvSpPr/>
          <p:nvPr/>
        </p:nvSpPr>
        <p:spPr>
          <a:xfrm rot="10800000">
            <a:off x="6019800" y="152400"/>
            <a:ext cx="838200" cy="685800"/>
          </a:xfrm>
          <a:prstGeom prst="rtTriangle">
            <a:avLst/>
          </a:prstGeom>
          <a:solidFill>
            <a:srgbClr val="D91809">
              <a:alpha val="82000"/>
            </a:srgbClr>
          </a:solidFill>
          <a:ln w="12700" cap="flat"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8" name="TextBox 17"/>
          <p:cNvSpPr txBox="1"/>
          <p:nvPr/>
        </p:nvSpPr>
        <p:spPr>
          <a:xfrm>
            <a:off x="7391400" y="2514600"/>
            <a:ext cx="2743200" cy="261610"/>
          </a:xfrm>
          <a:prstGeom prst="rect">
            <a:avLst/>
          </a:prstGeom>
          <a:noFill/>
        </p:spPr>
        <p:txBody>
          <a:bodyPr wrap="square" rtlCol="0">
            <a:spAutoFit/>
          </a:bodyPr>
          <a:lstStyle/>
          <a:p>
            <a:endParaRPr lang="en-IN" sz="1100" dirty="0" smtClean="0"/>
          </a:p>
        </p:txBody>
      </p:sp>
      <p:sp>
        <p:nvSpPr>
          <p:cNvPr id="24" name="Right Triangle 23"/>
          <p:cNvSpPr/>
          <p:nvPr/>
        </p:nvSpPr>
        <p:spPr>
          <a:xfrm rot="10800000">
            <a:off x="5638800" y="152401"/>
            <a:ext cx="1219200" cy="1066798"/>
          </a:xfrm>
          <a:prstGeom prst="rtTriangle">
            <a:avLst/>
          </a:prstGeom>
          <a:solidFill>
            <a:srgbClr val="3EBEE6"/>
          </a:solidFill>
          <a:ln w="12700" cap="flat" cmpd="dbl">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5" name="Right Triangle 24"/>
          <p:cNvSpPr/>
          <p:nvPr/>
        </p:nvSpPr>
        <p:spPr>
          <a:xfrm rot="10800000">
            <a:off x="6019800" y="152401"/>
            <a:ext cx="838200" cy="685800"/>
          </a:xfrm>
          <a:prstGeom prst="rtTriangle">
            <a:avLst/>
          </a:prstGeom>
          <a:solidFill>
            <a:srgbClr val="6CD2D2"/>
          </a:solidFill>
          <a:ln w="12700" cap="flat"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1" name="Footer Placeholder 6"/>
          <p:cNvSpPr>
            <a:spLocks noGrp="1"/>
          </p:cNvSpPr>
          <p:nvPr>
            <p:ph type="ftr" sz="quarter" idx="11"/>
          </p:nvPr>
        </p:nvSpPr>
        <p:spPr>
          <a:xfrm>
            <a:off x="76200" y="8153400"/>
            <a:ext cx="1524000" cy="808567"/>
          </a:xfrm>
        </p:spPr>
        <p:txBody>
          <a:bodyPr/>
          <a:lstStyle/>
          <a:p>
            <a:pPr algn="l"/>
            <a:r>
              <a:rPr lang="en-US" sz="1050" b="1" dirty="0" smtClean="0"/>
              <a:t>REG OFFICE:</a:t>
            </a:r>
          </a:p>
          <a:p>
            <a:pPr algn="l"/>
            <a:r>
              <a:rPr lang="en-US" sz="1050" dirty="0" smtClean="0"/>
              <a:t>3 AAMENA DUPLEX,</a:t>
            </a:r>
          </a:p>
          <a:p>
            <a:pPr algn="l"/>
            <a:r>
              <a:rPr lang="en-US" sz="1050" dirty="0" smtClean="0"/>
              <a:t>TANDALJAVASNA ROAD</a:t>
            </a:r>
          </a:p>
          <a:p>
            <a:pPr algn="l"/>
            <a:r>
              <a:rPr lang="en-US" sz="1050" dirty="0" smtClean="0"/>
              <a:t>VADODARA-390020,</a:t>
            </a:r>
          </a:p>
          <a:p>
            <a:pPr algn="l"/>
            <a:r>
              <a:rPr lang="en-US" sz="1050" dirty="0" smtClean="0"/>
              <a:t>GUJARAT, INDIA</a:t>
            </a:r>
            <a:endParaRPr lang="en-US" sz="1050" dirty="0"/>
          </a:p>
        </p:txBody>
      </p:sp>
      <p:sp>
        <p:nvSpPr>
          <p:cNvPr id="42" name="Footer Placeholder 6"/>
          <p:cNvSpPr txBox="1">
            <a:spLocks/>
          </p:cNvSpPr>
          <p:nvPr/>
        </p:nvSpPr>
        <p:spPr>
          <a:xfrm>
            <a:off x="1600200" y="8153400"/>
            <a:ext cx="1295400" cy="808567"/>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rPr>
              <a:t>WORKS IT: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486/2 GIDC,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 MAKRPURA,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VADODARA-390010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GUJARAT, INDIA</a:t>
            </a:r>
            <a:endParaRPr kumimoji="0" lang="en-US" sz="105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43" name="Footer Placeholder 6"/>
          <p:cNvSpPr txBox="1">
            <a:spLocks/>
          </p:cNvSpPr>
          <p:nvPr/>
        </p:nvSpPr>
        <p:spPr>
          <a:xfrm>
            <a:off x="2895600" y="8153400"/>
            <a:ext cx="2286000" cy="808567"/>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PHONE NO:+91-7600807606</a:t>
            </a:r>
          </a:p>
          <a:p>
            <a:r>
              <a:rPr lang="en-US" sz="1050" dirty="0" smtClean="0">
                <a:solidFill>
                  <a:schemeClr val="tx1">
                    <a:tint val="75000"/>
                  </a:schemeClr>
                </a:solidFill>
              </a:rPr>
              <a:t>                     +91-9624690662</a:t>
            </a:r>
          </a:p>
          <a:p>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E-MAIL: </a:t>
            </a: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hlinkClick r:id="rId5"/>
              </a:rPr>
              <a:t>info@rizqtech.co.in</a:t>
            </a: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r>
              <a:rPr lang="en-US" sz="1050" dirty="0" smtClean="0">
                <a:solidFill>
                  <a:schemeClr val="tx1">
                    <a:tint val="75000"/>
                  </a:schemeClr>
                </a:solidFill>
              </a:rPr>
              <a:t>               </a:t>
            </a:r>
            <a:r>
              <a:rPr lang="en-US" sz="1050" dirty="0" smtClean="0">
                <a:solidFill>
                  <a:schemeClr val="tx1">
                    <a:tint val="75000"/>
                  </a:schemeClr>
                </a:solidFill>
                <a:hlinkClick r:id="rId6"/>
              </a:rPr>
              <a:t>rizq_tech@yahoo.com</a:t>
            </a:r>
            <a:endParaRPr lang="en-US" sz="1050" dirty="0" smtClean="0">
              <a:solidFill>
                <a:schemeClr val="tx1">
                  <a:tint val="75000"/>
                </a:schemeClr>
              </a:solidFill>
            </a:endParaRPr>
          </a:p>
          <a:p>
            <a:r>
              <a:rPr lang="en-US" sz="1050" dirty="0" smtClean="0">
                <a:solidFill>
                  <a:schemeClr val="tx1">
                    <a:tint val="75000"/>
                  </a:schemeClr>
                </a:solidFill>
              </a:rPr>
              <a:t>WEBSITE: www.riztechengineers.com</a:t>
            </a:r>
          </a:p>
          <a:p>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
        <p:nvSpPr>
          <p:cNvPr id="44" name="Footer Placeholder 6"/>
          <p:cNvSpPr txBox="1">
            <a:spLocks/>
          </p:cNvSpPr>
          <p:nvPr/>
        </p:nvSpPr>
        <p:spPr>
          <a:xfrm>
            <a:off x="5105400" y="8259233"/>
            <a:ext cx="1066800" cy="808567"/>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dirty="0" smtClean="0">
                <a:solidFill>
                  <a:schemeClr val="tx1">
                    <a:tint val="75000"/>
                  </a:schemeClr>
                </a:solidFill>
              </a:rPr>
              <a:t>ISO 9001:2015</a:t>
            </a:r>
            <a:endPar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50" b="1" dirty="0" smtClean="0">
              <a:solidFill>
                <a:schemeClr val="tx1">
                  <a:tint val="7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rPr>
              <a:t>ISO 45001:2018</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b="1" dirty="0" smtClean="0">
              <a:solidFill>
                <a:schemeClr val="tx1">
                  <a:tint val="7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pic>
        <p:nvPicPr>
          <p:cNvPr id="45" name="Picture 44" descr="45001(@).jpg"/>
          <p:cNvPicPr>
            <a:picLocks noChangeAspect="1"/>
          </p:cNvPicPr>
          <p:nvPr/>
        </p:nvPicPr>
        <p:blipFill>
          <a:blip r:embed="rId7" cstate="print"/>
          <a:stretch>
            <a:fillRect/>
          </a:stretch>
        </p:blipFill>
        <p:spPr>
          <a:xfrm>
            <a:off x="6218910" y="8576849"/>
            <a:ext cx="410490" cy="414751"/>
          </a:xfrm>
          <a:prstGeom prst="rect">
            <a:avLst/>
          </a:prstGeom>
        </p:spPr>
      </p:pic>
      <p:pic>
        <p:nvPicPr>
          <p:cNvPr id="46" name="Picture 45" descr="400868_Final Manual_Sardha Universi.jpg"/>
          <p:cNvPicPr>
            <a:picLocks noChangeAspect="1"/>
          </p:cNvPicPr>
          <p:nvPr/>
        </p:nvPicPr>
        <p:blipFill>
          <a:blip r:embed="rId8" cstate="print"/>
          <a:stretch>
            <a:fillRect/>
          </a:stretch>
        </p:blipFill>
        <p:spPr>
          <a:xfrm>
            <a:off x="6233655" y="8105345"/>
            <a:ext cx="381000" cy="429055"/>
          </a:xfrm>
          <a:prstGeom prst="rect">
            <a:avLst/>
          </a:prstGeom>
        </p:spPr>
      </p:pic>
      <p:sp>
        <p:nvSpPr>
          <p:cNvPr id="47" name="TextBox 46"/>
          <p:cNvSpPr txBox="1"/>
          <p:nvPr/>
        </p:nvSpPr>
        <p:spPr>
          <a:xfrm>
            <a:off x="76200" y="1371600"/>
            <a:ext cx="4724400" cy="523220"/>
          </a:xfrm>
          <a:prstGeom prst="rect">
            <a:avLst/>
          </a:prstGeom>
          <a:noFill/>
        </p:spPr>
        <p:txBody>
          <a:bodyPr wrap="square" rtlCol="0">
            <a:spAutoFit/>
          </a:bodyPr>
          <a:lstStyle/>
          <a:p>
            <a:r>
              <a:rPr lang="en-US" sz="2800" b="1" dirty="0" smtClean="0">
                <a:solidFill>
                  <a:schemeClr val="accent4">
                    <a:lumMod val="50000"/>
                  </a:schemeClr>
                </a:solidFill>
                <a:latin typeface="Copperplate Gothic Light" pitchFamily="34" charset="0"/>
                <a:cs typeface="Andalus" pitchFamily="18" charset="-78"/>
              </a:rPr>
              <a:t>PHOTO BOOK</a:t>
            </a:r>
          </a:p>
        </p:txBody>
      </p:sp>
      <p:sp>
        <p:nvSpPr>
          <p:cNvPr id="32" name="Rounded Rectangle 31"/>
          <p:cNvSpPr/>
          <p:nvPr/>
        </p:nvSpPr>
        <p:spPr>
          <a:xfrm>
            <a:off x="342900" y="1933247"/>
            <a:ext cx="2247900" cy="3362653"/>
          </a:xfrm>
          <a:prstGeom prst="roundRect">
            <a:avLst/>
          </a:prstGeom>
          <a:blipFill>
            <a:blip r:embed="rId9"/>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4" name="Rounded Rectangle 33"/>
          <p:cNvSpPr/>
          <p:nvPr/>
        </p:nvSpPr>
        <p:spPr>
          <a:xfrm>
            <a:off x="2971800" y="1905000"/>
            <a:ext cx="3467100" cy="3390900"/>
          </a:xfrm>
          <a:prstGeom prst="roundRect">
            <a:avLst/>
          </a:prstGeom>
          <a:blipFill>
            <a:blip r:embed="rId10"/>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5" name="Rounded Rectangle 34"/>
          <p:cNvSpPr/>
          <p:nvPr/>
        </p:nvSpPr>
        <p:spPr>
          <a:xfrm>
            <a:off x="195569" y="5562600"/>
            <a:ext cx="2743200" cy="2362200"/>
          </a:xfrm>
          <a:prstGeom prst="roundRect">
            <a:avLst/>
          </a:prstGeom>
          <a:blipFill dpi="0" rotWithShape="1">
            <a:blip r:embed="rId11"/>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0" name="Rounded Rectangle 39"/>
          <p:cNvSpPr/>
          <p:nvPr/>
        </p:nvSpPr>
        <p:spPr>
          <a:xfrm>
            <a:off x="3200400" y="5562600"/>
            <a:ext cx="3238500" cy="2209800"/>
          </a:xfrm>
          <a:prstGeom prst="roundRect">
            <a:avLst/>
          </a:prstGeom>
          <a:blipFill dpi="0" rotWithShape="1">
            <a:blip r:embed="rId12"/>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Tree>
  </p:cSld>
  <p:clrMapOvr>
    <a:masterClrMapping/>
  </p:clrMapOvr>
  <mc:AlternateContent xmlns:mc="http://schemas.openxmlformats.org/markup-compatibility/2006">
    <mc:Choice xmlns:p14="http://schemas.microsoft.com/office/powerpoint/2010/main" Requires="p14">
      <p:transition spd="slow" p14:dur="1600" advTm="5000">
        <p14:gallery dir="l"/>
      </p:transition>
    </mc:Choice>
    <mc:Fallback>
      <p:transition spd="slow" advTm="5000">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descr="DryIceBlasting.jpg"/>
          <p:cNvPicPr>
            <a:picLocks noChangeAspect="1"/>
          </p:cNvPicPr>
          <p:nvPr/>
        </p:nvPicPr>
        <p:blipFill>
          <a:blip r:embed="rId3"/>
          <a:stretch>
            <a:fillRect/>
          </a:stretch>
        </p:blipFill>
        <p:spPr>
          <a:xfrm>
            <a:off x="190500" y="1295401"/>
            <a:ext cx="6477000" cy="6629399"/>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53" name="Right Triangle 52"/>
          <p:cNvSpPr/>
          <p:nvPr/>
        </p:nvSpPr>
        <p:spPr>
          <a:xfrm rot="10800000">
            <a:off x="5638800" y="152400"/>
            <a:ext cx="1219200" cy="1066798"/>
          </a:xfrm>
          <a:prstGeom prst="rtTriangle">
            <a:avLst/>
          </a:prstGeom>
          <a:solidFill>
            <a:schemeClr val="bg1">
              <a:lumMod val="50000"/>
            </a:schemeClr>
          </a:solidFill>
          <a:ln w="12700" cap="flat" cmpd="dbl">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16" name="Straight Connector 15"/>
          <p:cNvCxnSpPr/>
          <p:nvPr/>
        </p:nvCxnSpPr>
        <p:spPr>
          <a:xfrm>
            <a:off x="152400" y="8077200"/>
            <a:ext cx="6553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52400" y="8026400"/>
            <a:ext cx="6553200" cy="1588"/>
          </a:xfrm>
          <a:prstGeom prst="line">
            <a:avLst/>
          </a:prstGeom>
        </p:spPr>
        <p:style>
          <a:lnRef idx="1">
            <a:schemeClr val="accent1"/>
          </a:lnRef>
          <a:fillRef idx="0">
            <a:schemeClr val="accent1"/>
          </a:fillRef>
          <a:effectRef idx="0">
            <a:schemeClr val="accent1"/>
          </a:effectRef>
          <a:fontRef idx="minor">
            <a:schemeClr val="tx1"/>
          </a:fontRef>
        </p:style>
      </p:cxnSp>
      <p:pic>
        <p:nvPicPr>
          <p:cNvPr id="31" name="Picture 30" descr="logo riz.jpg"/>
          <p:cNvPicPr>
            <a:picLocks noChangeAspect="1"/>
          </p:cNvPicPr>
          <p:nvPr/>
        </p:nvPicPr>
        <p:blipFill>
          <a:blip r:embed="rId4"/>
          <a:stretch>
            <a:fillRect/>
          </a:stretch>
        </p:blipFill>
        <p:spPr>
          <a:xfrm>
            <a:off x="195569" y="304801"/>
            <a:ext cx="718831" cy="767118"/>
          </a:xfrm>
          <a:prstGeom prst="rect">
            <a:avLst/>
          </a:prstGeom>
          <a:noFill/>
          <a:ln>
            <a:noFill/>
          </a:ln>
        </p:spPr>
      </p:pic>
      <p:sp>
        <p:nvSpPr>
          <p:cNvPr id="33" name="TextBox 32"/>
          <p:cNvSpPr txBox="1"/>
          <p:nvPr/>
        </p:nvSpPr>
        <p:spPr>
          <a:xfrm>
            <a:off x="1447800" y="76200"/>
            <a:ext cx="5257800" cy="707886"/>
          </a:xfrm>
          <a:prstGeom prst="rect">
            <a:avLst/>
          </a:prstGeom>
          <a:noFill/>
        </p:spPr>
        <p:txBody>
          <a:bodyPr wrap="square" rtlCol="0" anchor="ctr">
            <a:spAutoFit/>
          </a:bodyPr>
          <a:lstStyle/>
          <a:p>
            <a:r>
              <a:rPr lang="en-US" sz="4000" b="1" dirty="0" smtClean="0">
                <a:solidFill>
                  <a:srgbClr val="002060"/>
                </a:solidFill>
                <a:latin typeface="Gabriola" pitchFamily="82" charset="0"/>
                <a:cs typeface="Aparajita" pitchFamily="34" charset="0"/>
              </a:rPr>
              <a:t>RIZQTECH ENGINEERS</a:t>
            </a:r>
            <a:endParaRPr lang="en-IN" sz="4000" b="1" dirty="0">
              <a:solidFill>
                <a:srgbClr val="002060"/>
              </a:solidFill>
              <a:latin typeface="Gabriola" pitchFamily="82" charset="0"/>
              <a:cs typeface="Aparajita" pitchFamily="34" charset="0"/>
            </a:endParaRPr>
          </a:p>
        </p:txBody>
      </p:sp>
      <p:sp>
        <p:nvSpPr>
          <p:cNvPr id="49" name="TextBox 48"/>
          <p:cNvSpPr txBox="1"/>
          <p:nvPr/>
        </p:nvSpPr>
        <p:spPr>
          <a:xfrm>
            <a:off x="1143000" y="685800"/>
            <a:ext cx="5105400" cy="400110"/>
          </a:xfrm>
          <a:prstGeom prst="rect">
            <a:avLst/>
          </a:prstGeom>
          <a:noFill/>
        </p:spPr>
        <p:txBody>
          <a:bodyPr wrap="square" rtlCol="0">
            <a:spAutoFit/>
          </a:bodyPr>
          <a:lstStyle/>
          <a:p>
            <a:r>
              <a:rPr lang="en-US" sz="2000" b="1" dirty="0" smtClean="0">
                <a:solidFill>
                  <a:schemeClr val="accent4">
                    <a:lumMod val="50000"/>
                  </a:schemeClr>
                </a:solidFill>
                <a:latin typeface="Gabriola" pitchFamily="82" charset="0"/>
              </a:rPr>
              <a:t>A CONSULTING DESGIN &amp; MANUFACTURING FIRM</a:t>
            </a:r>
            <a:endParaRPr lang="en-IN" sz="2000" b="1" dirty="0">
              <a:solidFill>
                <a:schemeClr val="accent4">
                  <a:lumMod val="50000"/>
                </a:schemeClr>
              </a:solidFill>
              <a:latin typeface="Gabriola" pitchFamily="82" charset="0"/>
            </a:endParaRPr>
          </a:p>
        </p:txBody>
      </p:sp>
      <p:sp>
        <p:nvSpPr>
          <p:cNvPr id="52" name="Right Triangle 51"/>
          <p:cNvSpPr/>
          <p:nvPr/>
        </p:nvSpPr>
        <p:spPr>
          <a:xfrm rot="10800000">
            <a:off x="6019800" y="152400"/>
            <a:ext cx="838200" cy="685800"/>
          </a:xfrm>
          <a:prstGeom prst="rtTriangle">
            <a:avLst/>
          </a:prstGeom>
          <a:solidFill>
            <a:srgbClr val="D91809">
              <a:alpha val="82000"/>
            </a:srgbClr>
          </a:solidFill>
          <a:ln w="12700" cap="flat"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8" name="TextBox 17"/>
          <p:cNvSpPr txBox="1"/>
          <p:nvPr/>
        </p:nvSpPr>
        <p:spPr>
          <a:xfrm>
            <a:off x="7391400" y="2514600"/>
            <a:ext cx="2743200" cy="261610"/>
          </a:xfrm>
          <a:prstGeom prst="rect">
            <a:avLst/>
          </a:prstGeom>
          <a:noFill/>
        </p:spPr>
        <p:txBody>
          <a:bodyPr wrap="square" rtlCol="0">
            <a:spAutoFit/>
          </a:bodyPr>
          <a:lstStyle/>
          <a:p>
            <a:endParaRPr lang="en-IN" sz="1100" dirty="0" smtClean="0"/>
          </a:p>
        </p:txBody>
      </p:sp>
      <p:sp>
        <p:nvSpPr>
          <p:cNvPr id="24" name="Right Triangle 23"/>
          <p:cNvSpPr/>
          <p:nvPr/>
        </p:nvSpPr>
        <p:spPr>
          <a:xfrm rot="10800000">
            <a:off x="5638800" y="152401"/>
            <a:ext cx="1219200" cy="1066798"/>
          </a:xfrm>
          <a:prstGeom prst="rtTriangle">
            <a:avLst/>
          </a:prstGeom>
          <a:solidFill>
            <a:srgbClr val="3EBEE6"/>
          </a:solidFill>
          <a:ln w="12700" cap="flat" cmpd="dbl">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5" name="Right Triangle 24"/>
          <p:cNvSpPr/>
          <p:nvPr/>
        </p:nvSpPr>
        <p:spPr>
          <a:xfrm rot="10800000">
            <a:off x="6019800" y="152401"/>
            <a:ext cx="838200" cy="685800"/>
          </a:xfrm>
          <a:prstGeom prst="rtTriangle">
            <a:avLst/>
          </a:prstGeom>
          <a:solidFill>
            <a:srgbClr val="6CD2D2"/>
          </a:solidFill>
          <a:ln w="12700" cap="flat"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1" name="Footer Placeholder 6"/>
          <p:cNvSpPr>
            <a:spLocks noGrp="1"/>
          </p:cNvSpPr>
          <p:nvPr>
            <p:ph type="ftr" sz="quarter" idx="11"/>
          </p:nvPr>
        </p:nvSpPr>
        <p:spPr>
          <a:xfrm>
            <a:off x="76200" y="8153400"/>
            <a:ext cx="1524000" cy="808567"/>
          </a:xfrm>
        </p:spPr>
        <p:txBody>
          <a:bodyPr/>
          <a:lstStyle/>
          <a:p>
            <a:pPr algn="l"/>
            <a:r>
              <a:rPr lang="en-US" sz="1050" b="1" dirty="0" smtClean="0"/>
              <a:t>REG OFFICE:</a:t>
            </a:r>
          </a:p>
          <a:p>
            <a:pPr algn="l"/>
            <a:r>
              <a:rPr lang="en-US" sz="1050" dirty="0" smtClean="0"/>
              <a:t>3 AAMENA DUPLEX,</a:t>
            </a:r>
          </a:p>
          <a:p>
            <a:pPr algn="l"/>
            <a:r>
              <a:rPr lang="en-US" sz="1050" dirty="0" smtClean="0"/>
              <a:t>TANDALJAVASNA ROAD</a:t>
            </a:r>
          </a:p>
          <a:p>
            <a:pPr algn="l"/>
            <a:r>
              <a:rPr lang="en-US" sz="1050" dirty="0" smtClean="0"/>
              <a:t>VADODARA-390020,</a:t>
            </a:r>
          </a:p>
          <a:p>
            <a:pPr algn="l"/>
            <a:r>
              <a:rPr lang="en-US" sz="1050" dirty="0" smtClean="0"/>
              <a:t>GUJARAT, INDIA</a:t>
            </a:r>
            <a:endParaRPr lang="en-US" sz="1050" dirty="0"/>
          </a:p>
        </p:txBody>
      </p:sp>
      <p:sp>
        <p:nvSpPr>
          <p:cNvPr id="42" name="Footer Placeholder 6"/>
          <p:cNvSpPr txBox="1">
            <a:spLocks/>
          </p:cNvSpPr>
          <p:nvPr/>
        </p:nvSpPr>
        <p:spPr>
          <a:xfrm>
            <a:off x="1600200" y="8153400"/>
            <a:ext cx="1295400" cy="808567"/>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rPr>
              <a:t>WORKS IT: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486/2 GIDC,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 MAKRPURA,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VADODARA-390010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GUJARAT, INDIA</a:t>
            </a:r>
            <a:endParaRPr kumimoji="0" lang="en-US" sz="105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43" name="Footer Placeholder 6"/>
          <p:cNvSpPr txBox="1">
            <a:spLocks/>
          </p:cNvSpPr>
          <p:nvPr/>
        </p:nvSpPr>
        <p:spPr>
          <a:xfrm>
            <a:off x="2895600" y="8153400"/>
            <a:ext cx="2286000" cy="808567"/>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PHONE NO:+91-7600807606</a:t>
            </a:r>
          </a:p>
          <a:p>
            <a:r>
              <a:rPr lang="en-US" sz="1050" dirty="0" smtClean="0">
                <a:solidFill>
                  <a:schemeClr val="tx1">
                    <a:tint val="75000"/>
                  </a:schemeClr>
                </a:solidFill>
              </a:rPr>
              <a:t>                     +91-9624690662</a:t>
            </a:r>
          </a:p>
          <a:p>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E-MAIL: </a:t>
            </a: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hlinkClick r:id="rId5"/>
              </a:rPr>
              <a:t>info@rizqtech.co.in</a:t>
            </a: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r>
              <a:rPr lang="en-US" sz="1050" dirty="0" smtClean="0">
                <a:solidFill>
                  <a:schemeClr val="tx1">
                    <a:tint val="75000"/>
                  </a:schemeClr>
                </a:solidFill>
              </a:rPr>
              <a:t>               </a:t>
            </a:r>
            <a:r>
              <a:rPr lang="en-US" sz="1050" dirty="0" smtClean="0">
                <a:solidFill>
                  <a:schemeClr val="tx1">
                    <a:tint val="75000"/>
                  </a:schemeClr>
                </a:solidFill>
                <a:hlinkClick r:id="rId6"/>
              </a:rPr>
              <a:t>rizq_tech@yahoo.com</a:t>
            </a:r>
            <a:endParaRPr lang="en-US" sz="1050" dirty="0" smtClean="0">
              <a:solidFill>
                <a:schemeClr val="tx1">
                  <a:tint val="75000"/>
                </a:schemeClr>
              </a:solidFill>
            </a:endParaRPr>
          </a:p>
          <a:p>
            <a:r>
              <a:rPr lang="en-US" sz="1050" dirty="0" smtClean="0">
                <a:solidFill>
                  <a:schemeClr val="tx1">
                    <a:tint val="75000"/>
                  </a:schemeClr>
                </a:solidFill>
              </a:rPr>
              <a:t>WEBSITE: www.riztechengineers.com</a:t>
            </a:r>
          </a:p>
          <a:p>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
        <p:nvSpPr>
          <p:cNvPr id="44" name="Footer Placeholder 6"/>
          <p:cNvSpPr txBox="1">
            <a:spLocks/>
          </p:cNvSpPr>
          <p:nvPr/>
        </p:nvSpPr>
        <p:spPr>
          <a:xfrm>
            <a:off x="5105400" y="8259233"/>
            <a:ext cx="1066800" cy="808567"/>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dirty="0" smtClean="0">
                <a:solidFill>
                  <a:schemeClr val="tx1">
                    <a:tint val="75000"/>
                  </a:schemeClr>
                </a:solidFill>
              </a:rPr>
              <a:t>ISO 9001:2015</a:t>
            </a:r>
            <a:endPar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50" b="1" dirty="0" smtClean="0">
              <a:solidFill>
                <a:schemeClr val="tx1">
                  <a:tint val="7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rPr>
              <a:t>ISO 45001:2018</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b="1" dirty="0" smtClean="0">
              <a:solidFill>
                <a:schemeClr val="tx1">
                  <a:tint val="7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pic>
        <p:nvPicPr>
          <p:cNvPr id="45" name="Picture 44" descr="45001(@).jpg"/>
          <p:cNvPicPr>
            <a:picLocks noChangeAspect="1"/>
          </p:cNvPicPr>
          <p:nvPr/>
        </p:nvPicPr>
        <p:blipFill>
          <a:blip r:embed="rId7" cstate="print"/>
          <a:stretch>
            <a:fillRect/>
          </a:stretch>
        </p:blipFill>
        <p:spPr>
          <a:xfrm>
            <a:off x="6218910" y="8576849"/>
            <a:ext cx="410490" cy="414751"/>
          </a:xfrm>
          <a:prstGeom prst="rect">
            <a:avLst/>
          </a:prstGeom>
        </p:spPr>
      </p:pic>
      <p:pic>
        <p:nvPicPr>
          <p:cNvPr id="46" name="Picture 45" descr="400868_Final Manual_Sardha Universi.jpg"/>
          <p:cNvPicPr>
            <a:picLocks noChangeAspect="1"/>
          </p:cNvPicPr>
          <p:nvPr/>
        </p:nvPicPr>
        <p:blipFill>
          <a:blip r:embed="rId8" cstate="print"/>
          <a:stretch>
            <a:fillRect/>
          </a:stretch>
        </p:blipFill>
        <p:spPr>
          <a:xfrm>
            <a:off x="6233655" y="8105345"/>
            <a:ext cx="381000" cy="429055"/>
          </a:xfrm>
          <a:prstGeom prst="rect">
            <a:avLst/>
          </a:prstGeom>
        </p:spPr>
      </p:pic>
      <p:sp>
        <p:nvSpPr>
          <p:cNvPr id="47" name="TextBox 46"/>
          <p:cNvSpPr txBox="1"/>
          <p:nvPr/>
        </p:nvSpPr>
        <p:spPr>
          <a:xfrm>
            <a:off x="76200" y="1371600"/>
            <a:ext cx="4724400" cy="523220"/>
          </a:xfrm>
          <a:prstGeom prst="rect">
            <a:avLst/>
          </a:prstGeom>
          <a:noFill/>
        </p:spPr>
        <p:txBody>
          <a:bodyPr wrap="square" rtlCol="0">
            <a:spAutoFit/>
          </a:bodyPr>
          <a:lstStyle/>
          <a:p>
            <a:r>
              <a:rPr lang="en-US" sz="2800" b="1" dirty="0" smtClean="0">
                <a:solidFill>
                  <a:schemeClr val="accent4">
                    <a:lumMod val="50000"/>
                  </a:schemeClr>
                </a:solidFill>
                <a:latin typeface="Copperplate Gothic Light" pitchFamily="34" charset="0"/>
                <a:cs typeface="Andalus" pitchFamily="18" charset="-78"/>
              </a:rPr>
              <a:t>PHOTO BOOK</a:t>
            </a:r>
          </a:p>
        </p:txBody>
      </p:sp>
      <p:sp>
        <p:nvSpPr>
          <p:cNvPr id="58" name="Rounded Rectangle 57"/>
          <p:cNvSpPr/>
          <p:nvPr/>
        </p:nvSpPr>
        <p:spPr>
          <a:xfrm>
            <a:off x="10515600" y="1894820"/>
            <a:ext cx="2743200" cy="1828800"/>
          </a:xfrm>
          <a:prstGeom prst="roundRect">
            <a:avLst/>
          </a:prstGeom>
          <a:blipFill dpi="0" rotWithShape="1">
            <a:blip r:embed="rId9" cstate="print"/>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4" name="Rounded Rectangle 33"/>
          <p:cNvSpPr/>
          <p:nvPr/>
        </p:nvSpPr>
        <p:spPr>
          <a:xfrm>
            <a:off x="-6248400" y="2133600"/>
            <a:ext cx="2743200" cy="1828800"/>
          </a:xfrm>
          <a:prstGeom prst="roundRect">
            <a:avLst/>
          </a:prstGeom>
          <a:blipFill dpi="0" rotWithShape="1">
            <a:blip r:embed="rId10" cstate="print"/>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6" name="Rounded Rectangle 35"/>
          <p:cNvSpPr/>
          <p:nvPr/>
        </p:nvSpPr>
        <p:spPr>
          <a:xfrm>
            <a:off x="533400" y="1981200"/>
            <a:ext cx="2514600" cy="2438400"/>
          </a:xfrm>
          <a:prstGeom prst="roundRect">
            <a:avLst/>
          </a:prstGeom>
          <a:blipFill>
            <a:blip r:embed="rId11"/>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0" name="Rounded Rectangle 39"/>
          <p:cNvSpPr/>
          <p:nvPr/>
        </p:nvSpPr>
        <p:spPr>
          <a:xfrm>
            <a:off x="3810000" y="1981200"/>
            <a:ext cx="2514600" cy="2438400"/>
          </a:xfrm>
          <a:prstGeom prst="roundRect">
            <a:avLst/>
          </a:prstGeom>
          <a:blipFill>
            <a:blip r:embed="rId12"/>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4" name="Rounded Rectangle 53"/>
          <p:cNvSpPr/>
          <p:nvPr/>
        </p:nvSpPr>
        <p:spPr>
          <a:xfrm>
            <a:off x="533400" y="4953000"/>
            <a:ext cx="2514600" cy="2438400"/>
          </a:xfrm>
          <a:prstGeom prst="roundRect">
            <a:avLst/>
          </a:prstGeom>
          <a:blipFill>
            <a:blip r:embed="rId13"/>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5" name="Rounded Rectangle 54"/>
          <p:cNvSpPr/>
          <p:nvPr/>
        </p:nvSpPr>
        <p:spPr>
          <a:xfrm>
            <a:off x="3810000" y="4953000"/>
            <a:ext cx="2514600" cy="2438400"/>
          </a:xfrm>
          <a:prstGeom prst="roundRect">
            <a:avLst/>
          </a:prstGeom>
          <a:blipFill>
            <a:blip r:embed="rId14"/>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Tree>
  </p:cSld>
  <p:clrMapOvr>
    <a:masterClrMapping/>
  </p:clrMapOvr>
  <mc:AlternateContent xmlns:mc="http://schemas.openxmlformats.org/markup-compatibility/2006">
    <mc:Choice xmlns:p14="http://schemas.microsoft.com/office/powerpoint/2010/main" Requires="p14">
      <p:transition spd="slow" p14:dur="1200" advTm="5000">
        <p14:flip dir="r"/>
      </p:transition>
    </mc:Choice>
    <mc:Fallback>
      <p:transition spd="slow" advTm="5000">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descr="DryIceBlasting.jpg"/>
          <p:cNvPicPr>
            <a:picLocks noChangeAspect="1"/>
          </p:cNvPicPr>
          <p:nvPr/>
        </p:nvPicPr>
        <p:blipFill>
          <a:blip r:embed="rId3"/>
          <a:stretch>
            <a:fillRect/>
          </a:stretch>
        </p:blipFill>
        <p:spPr>
          <a:xfrm>
            <a:off x="190500" y="1295401"/>
            <a:ext cx="6477000" cy="6629399"/>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53" name="Right Triangle 52"/>
          <p:cNvSpPr/>
          <p:nvPr/>
        </p:nvSpPr>
        <p:spPr>
          <a:xfrm rot="10800000">
            <a:off x="5638800" y="152400"/>
            <a:ext cx="1219200" cy="1066798"/>
          </a:xfrm>
          <a:prstGeom prst="rtTriangle">
            <a:avLst/>
          </a:prstGeom>
          <a:solidFill>
            <a:schemeClr val="bg1">
              <a:lumMod val="50000"/>
            </a:schemeClr>
          </a:solidFill>
          <a:ln w="12700" cap="flat" cmpd="dbl">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16" name="Straight Connector 15"/>
          <p:cNvCxnSpPr/>
          <p:nvPr/>
        </p:nvCxnSpPr>
        <p:spPr>
          <a:xfrm>
            <a:off x="152400" y="8077200"/>
            <a:ext cx="6553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52400" y="8026400"/>
            <a:ext cx="6553200" cy="1588"/>
          </a:xfrm>
          <a:prstGeom prst="line">
            <a:avLst/>
          </a:prstGeom>
        </p:spPr>
        <p:style>
          <a:lnRef idx="1">
            <a:schemeClr val="accent1"/>
          </a:lnRef>
          <a:fillRef idx="0">
            <a:schemeClr val="accent1"/>
          </a:fillRef>
          <a:effectRef idx="0">
            <a:schemeClr val="accent1"/>
          </a:effectRef>
          <a:fontRef idx="minor">
            <a:schemeClr val="tx1"/>
          </a:fontRef>
        </p:style>
      </p:cxnSp>
      <p:pic>
        <p:nvPicPr>
          <p:cNvPr id="31" name="Picture 30" descr="logo riz.jpg"/>
          <p:cNvPicPr>
            <a:picLocks noChangeAspect="1"/>
          </p:cNvPicPr>
          <p:nvPr/>
        </p:nvPicPr>
        <p:blipFill>
          <a:blip r:embed="rId4"/>
          <a:stretch>
            <a:fillRect/>
          </a:stretch>
        </p:blipFill>
        <p:spPr>
          <a:xfrm>
            <a:off x="195569" y="304801"/>
            <a:ext cx="718831" cy="767118"/>
          </a:xfrm>
          <a:prstGeom prst="rect">
            <a:avLst/>
          </a:prstGeom>
          <a:noFill/>
          <a:ln>
            <a:noFill/>
          </a:ln>
        </p:spPr>
      </p:pic>
      <p:sp>
        <p:nvSpPr>
          <p:cNvPr id="33" name="TextBox 32"/>
          <p:cNvSpPr txBox="1"/>
          <p:nvPr/>
        </p:nvSpPr>
        <p:spPr>
          <a:xfrm>
            <a:off x="1447800" y="76200"/>
            <a:ext cx="5257800" cy="707886"/>
          </a:xfrm>
          <a:prstGeom prst="rect">
            <a:avLst/>
          </a:prstGeom>
          <a:noFill/>
        </p:spPr>
        <p:txBody>
          <a:bodyPr wrap="square" rtlCol="0" anchor="ctr">
            <a:spAutoFit/>
          </a:bodyPr>
          <a:lstStyle/>
          <a:p>
            <a:r>
              <a:rPr lang="en-US" sz="4000" b="1" dirty="0" smtClean="0">
                <a:solidFill>
                  <a:srgbClr val="002060"/>
                </a:solidFill>
                <a:latin typeface="Gabriola" pitchFamily="82" charset="0"/>
                <a:cs typeface="Aparajita" pitchFamily="34" charset="0"/>
              </a:rPr>
              <a:t>RIZQTECH ENGINEERS</a:t>
            </a:r>
            <a:endParaRPr lang="en-IN" sz="4000" b="1" dirty="0">
              <a:solidFill>
                <a:srgbClr val="002060"/>
              </a:solidFill>
              <a:latin typeface="Gabriola" pitchFamily="82" charset="0"/>
              <a:cs typeface="Aparajita" pitchFamily="34" charset="0"/>
            </a:endParaRPr>
          </a:p>
        </p:txBody>
      </p:sp>
      <p:sp>
        <p:nvSpPr>
          <p:cNvPr id="49" name="TextBox 48"/>
          <p:cNvSpPr txBox="1"/>
          <p:nvPr/>
        </p:nvSpPr>
        <p:spPr>
          <a:xfrm>
            <a:off x="1143000" y="685800"/>
            <a:ext cx="5105400" cy="400110"/>
          </a:xfrm>
          <a:prstGeom prst="rect">
            <a:avLst/>
          </a:prstGeom>
          <a:noFill/>
        </p:spPr>
        <p:txBody>
          <a:bodyPr wrap="square" rtlCol="0">
            <a:spAutoFit/>
          </a:bodyPr>
          <a:lstStyle/>
          <a:p>
            <a:r>
              <a:rPr lang="en-US" sz="2000" b="1" dirty="0" smtClean="0">
                <a:solidFill>
                  <a:schemeClr val="accent4">
                    <a:lumMod val="50000"/>
                  </a:schemeClr>
                </a:solidFill>
                <a:latin typeface="Gabriola" pitchFamily="82" charset="0"/>
              </a:rPr>
              <a:t>A CONSULTING DESGIN &amp; MANUFACTURING FIRM</a:t>
            </a:r>
            <a:endParaRPr lang="en-IN" sz="2000" b="1" dirty="0">
              <a:solidFill>
                <a:schemeClr val="accent4">
                  <a:lumMod val="50000"/>
                </a:schemeClr>
              </a:solidFill>
              <a:latin typeface="Gabriola" pitchFamily="82" charset="0"/>
            </a:endParaRPr>
          </a:p>
        </p:txBody>
      </p:sp>
      <p:sp>
        <p:nvSpPr>
          <p:cNvPr id="52" name="Right Triangle 51"/>
          <p:cNvSpPr/>
          <p:nvPr/>
        </p:nvSpPr>
        <p:spPr>
          <a:xfrm rot="10800000">
            <a:off x="6019800" y="152400"/>
            <a:ext cx="838200" cy="685800"/>
          </a:xfrm>
          <a:prstGeom prst="rtTriangle">
            <a:avLst/>
          </a:prstGeom>
          <a:solidFill>
            <a:srgbClr val="D91809">
              <a:alpha val="82000"/>
            </a:srgbClr>
          </a:solidFill>
          <a:ln w="12700" cap="flat"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8" name="TextBox 17"/>
          <p:cNvSpPr txBox="1"/>
          <p:nvPr/>
        </p:nvSpPr>
        <p:spPr>
          <a:xfrm>
            <a:off x="7391400" y="2514600"/>
            <a:ext cx="2743200" cy="261610"/>
          </a:xfrm>
          <a:prstGeom prst="rect">
            <a:avLst/>
          </a:prstGeom>
          <a:noFill/>
        </p:spPr>
        <p:txBody>
          <a:bodyPr wrap="square" rtlCol="0">
            <a:spAutoFit/>
          </a:bodyPr>
          <a:lstStyle/>
          <a:p>
            <a:endParaRPr lang="en-IN" sz="1100" dirty="0" smtClean="0"/>
          </a:p>
        </p:txBody>
      </p:sp>
      <p:sp>
        <p:nvSpPr>
          <p:cNvPr id="24" name="Right Triangle 23"/>
          <p:cNvSpPr/>
          <p:nvPr/>
        </p:nvSpPr>
        <p:spPr>
          <a:xfrm rot="10800000">
            <a:off x="5638800" y="152401"/>
            <a:ext cx="1219200" cy="1066798"/>
          </a:xfrm>
          <a:prstGeom prst="rtTriangle">
            <a:avLst/>
          </a:prstGeom>
          <a:solidFill>
            <a:srgbClr val="3EBEE6"/>
          </a:solidFill>
          <a:ln w="12700" cap="flat" cmpd="dbl">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5" name="Right Triangle 24"/>
          <p:cNvSpPr/>
          <p:nvPr/>
        </p:nvSpPr>
        <p:spPr>
          <a:xfrm rot="10800000">
            <a:off x="6019800" y="152401"/>
            <a:ext cx="838200" cy="685800"/>
          </a:xfrm>
          <a:prstGeom prst="rtTriangle">
            <a:avLst/>
          </a:prstGeom>
          <a:solidFill>
            <a:srgbClr val="6CD2D2"/>
          </a:solidFill>
          <a:ln w="12700" cap="flat"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1" name="Footer Placeholder 6"/>
          <p:cNvSpPr>
            <a:spLocks noGrp="1"/>
          </p:cNvSpPr>
          <p:nvPr>
            <p:ph type="ftr" sz="quarter" idx="11"/>
          </p:nvPr>
        </p:nvSpPr>
        <p:spPr>
          <a:xfrm>
            <a:off x="76200" y="8153400"/>
            <a:ext cx="1524000" cy="808567"/>
          </a:xfrm>
        </p:spPr>
        <p:txBody>
          <a:bodyPr/>
          <a:lstStyle/>
          <a:p>
            <a:pPr algn="l"/>
            <a:r>
              <a:rPr lang="en-US" sz="1050" b="1" dirty="0" smtClean="0"/>
              <a:t>REG OFFICE:</a:t>
            </a:r>
          </a:p>
          <a:p>
            <a:pPr algn="l"/>
            <a:r>
              <a:rPr lang="en-US" sz="1050" dirty="0" smtClean="0"/>
              <a:t>3 AAMENA DUPLEX,</a:t>
            </a:r>
          </a:p>
          <a:p>
            <a:pPr algn="l"/>
            <a:r>
              <a:rPr lang="en-US" sz="1050" dirty="0" smtClean="0"/>
              <a:t>TANDALJAVASNA ROAD</a:t>
            </a:r>
          </a:p>
          <a:p>
            <a:pPr algn="l"/>
            <a:r>
              <a:rPr lang="en-US" sz="1050" dirty="0" smtClean="0"/>
              <a:t>VADODARA-390020,</a:t>
            </a:r>
          </a:p>
          <a:p>
            <a:pPr algn="l"/>
            <a:r>
              <a:rPr lang="en-US" sz="1050" dirty="0" smtClean="0"/>
              <a:t>GUJARAT, INDIA</a:t>
            </a:r>
            <a:endParaRPr lang="en-US" sz="1050" dirty="0"/>
          </a:p>
        </p:txBody>
      </p:sp>
      <p:sp>
        <p:nvSpPr>
          <p:cNvPr id="42" name="Footer Placeholder 6"/>
          <p:cNvSpPr txBox="1">
            <a:spLocks/>
          </p:cNvSpPr>
          <p:nvPr/>
        </p:nvSpPr>
        <p:spPr>
          <a:xfrm>
            <a:off x="1600200" y="8153400"/>
            <a:ext cx="1295400" cy="808567"/>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rPr>
              <a:t>WORKS IT: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486/2 GIDC,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 MAKRPURA,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VADODARA-390010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GUJARAT, INDIA</a:t>
            </a:r>
            <a:endParaRPr kumimoji="0" lang="en-US" sz="105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43" name="Footer Placeholder 6"/>
          <p:cNvSpPr txBox="1">
            <a:spLocks/>
          </p:cNvSpPr>
          <p:nvPr/>
        </p:nvSpPr>
        <p:spPr>
          <a:xfrm>
            <a:off x="2895600" y="8153400"/>
            <a:ext cx="2286000" cy="808567"/>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PHONE NO:+91-7600807606</a:t>
            </a:r>
          </a:p>
          <a:p>
            <a:r>
              <a:rPr lang="en-US" sz="1050" dirty="0" smtClean="0">
                <a:solidFill>
                  <a:schemeClr val="tx1">
                    <a:tint val="75000"/>
                  </a:schemeClr>
                </a:solidFill>
              </a:rPr>
              <a:t>                     +91-9624690662</a:t>
            </a:r>
          </a:p>
          <a:p>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E-MAIL: </a:t>
            </a: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hlinkClick r:id="rId5"/>
              </a:rPr>
              <a:t>info@rizqtech.co.in</a:t>
            </a: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r>
              <a:rPr lang="en-US" sz="1050" dirty="0" smtClean="0">
                <a:solidFill>
                  <a:schemeClr val="tx1">
                    <a:tint val="75000"/>
                  </a:schemeClr>
                </a:solidFill>
              </a:rPr>
              <a:t>               </a:t>
            </a:r>
            <a:r>
              <a:rPr lang="en-US" sz="1050" dirty="0" smtClean="0">
                <a:solidFill>
                  <a:schemeClr val="tx1">
                    <a:tint val="75000"/>
                  </a:schemeClr>
                </a:solidFill>
                <a:hlinkClick r:id="rId6"/>
              </a:rPr>
              <a:t>rizq_tech@yahoo.com</a:t>
            </a:r>
            <a:endParaRPr lang="en-US" sz="1050" dirty="0" smtClean="0">
              <a:solidFill>
                <a:schemeClr val="tx1">
                  <a:tint val="75000"/>
                </a:schemeClr>
              </a:solidFill>
            </a:endParaRPr>
          </a:p>
          <a:p>
            <a:r>
              <a:rPr lang="en-US" sz="1050" dirty="0" smtClean="0">
                <a:solidFill>
                  <a:schemeClr val="tx1">
                    <a:tint val="75000"/>
                  </a:schemeClr>
                </a:solidFill>
              </a:rPr>
              <a:t>WEBSITE: www.riztechengineers.com</a:t>
            </a:r>
          </a:p>
          <a:p>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
        <p:nvSpPr>
          <p:cNvPr id="44" name="Footer Placeholder 6"/>
          <p:cNvSpPr txBox="1">
            <a:spLocks/>
          </p:cNvSpPr>
          <p:nvPr/>
        </p:nvSpPr>
        <p:spPr>
          <a:xfrm>
            <a:off x="5105400" y="8259233"/>
            <a:ext cx="1066800" cy="808567"/>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dirty="0" smtClean="0">
                <a:solidFill>
                  <a:schemeClr val="tx1">
                    <a:tint val="75000"/>
                  </a:schemeClr>
                </a:solidFill>
              </a:rPr>
              <a:t>ISO 9001:2015</a:t>
            </a:r>
            <a:endPar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50" b="1" dirty="0" smtClean="0">
              <a:solidFill>
                <a:schemeClr val="tx1">
                  <a:tint val="7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rPr>
              <a:t>ISO 45001:2018</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b="1" dirty="0" smtClean="0">
              <a:solidFill>
                <a:schemeClr val="tx1">
                  <a:tint val="7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pic>
        <p:nvPicPr>
          <p:cNvPr id="45" name="Picture 44" descr="45001(@).jpg"/>
          <p:cNvPicPr>
            <a:picLocks noChangeAspect="1"/>
          </p:cNvPicPr>
          <p:nvPr/>
        </p:nvPicPr>
        <p:blipFill>
          <a:blip r:embed="rId7" cstate="print"/>
          <a:stretch>
            <a:fillRect/>
          </a:stretch>
        </p:blipFill>
        <p:spPr>
          <a:xfrm>
            <a:off x="6218910" y="8576849"/>
            <a:ext cx="410490" cy="414751"/>
          </a:xfrm>
          <a:prstGeom prst="rect">
            <a:avLst/>
          </a:prstGeom>
        </p:spPr>
      </p:pic>
      <p:pic>
        <p:nvPicPr>
          <p:cNvPr id="46" name="Picture 45" descr="400868_Final Manual_Sardha Universi.jpg"/>
          <p:cNvPicPr>
            <a:picLocks noChangeAspect="1"/>
          </p:cNvPicPr>
          <p:nvPr/>
        </p:nvPicPr>
        <p:blipFill>
          <a:blip r:embed="rId8" cstate="print"/>
          <a:stretch>
            <a:fillRect/>
          </a:stretch>
        </p:blipFill>
        <p:spPr>
          <a:xfrm>
            <a:off x="6233655" y="8105345"/>
            <a:ext cx="381000" cy="429055"/>
          </a:xfrm>
          <a:prstGeom prst="rect">
            <a:avLst/>
          </a:prstGeom>
        </p:spPr>
      </p:pic>
      <p:sp>
        <p:nvSpPr>
          <p:cNvPr id="47" name="TextBox 46"/>
          <p:cNvSpPr txBox="1"/>
          <p:nvPr/>
        </p:nvSpPr>
        <p:spPr>
          <a:xfrm>
            <a:off x="76200" y="1371600"/>
            <a:ext cx="4724400" cy="523220"/>
          </a:xfrm>
          <a:prstGeom prst="rect">
            <a:avLst/>
          </a:prstGeom>
          <a:noFill/>
        </p:spPr>
        <p:txBody>
          <a:bodyPr wrap="square" rtlCol="0">
            <a:spAutoFit/>
          </a:bodyPr>
          <a:lstStyle/>
          <a:p>
            <a:r>
              <a:rPr lang="en-US" sz="2800" b="1" dirty="0" smtClean="0">
                <a:solidFill>
                  <a:schemeClr val="accent4">
                    <a:lumMod val="50000"/>
                  </a:schemeClr>
                </a:solidFill>
                <a:latin typeface="Copperplate Gothic Light" pitchFamily="34" charset="0"/>
                <a:cs typeface="Andalus" pitchFamily="18" charset="-78"/>
              </a:rPr>
              <a:t>PHOTO BOOK</a:t>
            </a:r>
          </a:p>
        </p:txBody>
      </p:sp>
      <p:sp>
        <p:nvSpPr>
          <p:cNvPr id="58" name="Rounded Rectangle 57"/>
          <p:cNvSpPr/>
          <p:nvPr/>
        </p:nvSpPr>
        <p:spPr>
          <a:xfrm>
            <a:off x="10515600" y="1894820"/>
            <a:ext cx="2743200" cy="1828800"/>
          </a:xfrm>
          <a:prstGeom prst="roundRect">
            <a:avLst/>
          </a:prstGeom>
          <a:blipFill dpi="0" rotWithShape="1">
            <a:blip r:embed="rId9" cstate="print"/>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4" name="Rounded Rectangle 33"/>
          <p:cNvSpPr/>
          <p:nvPr/>
        </p:nvSpPr>
        <p:spPr>
          <a:xfrm>
            <a:off x="-6248400" y="2133600"/>
            <a:ext cx="2743200" cy="1828800"/>
          </a:xfrm>
          <a:prstGeom prst="roundRect">
            <a:avLst/>
          </a:prstGeom>
          <a:blipFill dpi="0" rotWithShape="1">
            <a:blip r:embed="rId10" cstate="print"/>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0" name="Rounded Rectangle 29"/>
          <p:cNvSpPr/>
          <p:nvPr/>
        </p:nvSpPr>
        <p:spPr>
          <a:xfrm>
            <a:off x="533400" y="1981200"/>
            <a:ext cx="2514600" cy="2438400"/>
          </a:xfrm>
          <a:prstGeom prst="roundRect">
            <a:avLst/>
          </a:prstGeom>
          <a:blipFill>
            <a:blip r:embed="rId11"/>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2" name="Rounded Rectangle 31"/>
          <p:cNvSpPr/>
          <p:nvPr/>
        </p:nvSpPr>
        <p:spPr>
          <a:xfrm>
            <a:off x="3810000" y="1981200"/>
            <a:ext cx="2514600" cy="2438400"/>
          </a:xfrm>
          <a:prstGeom prst="roundRect">
            <a:avLst/>
          </a:prstGeom>
          <a:blipFill>
            <a:blip r:embed="rId12"/>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5" name="Rounded Rectangle 34"/>
          <p:cNvSpPr/>
          <p:nvPr/>
        </p:nvSpPr>
        <p:spPr>
          <a:xfrm>
            <a:off x="533400" y="4953000"/>
            <a:ext cx="2514600" cy="2438400"/>
          </a:xfrm>
          <a:prstGeom prst="roundRect">
            <a:avLst/>
          </a:prstGeom>
          <a:blipFill>
            <a:blip r:embed="rId13"/>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6" name="Rounded Rectangle 35"/>
          <p:cNvSpPr/>
          <p:nvPr/>
        </p:nvSpPr>
        <p:spPr>
          <a:xfrm>
            <a:off x="3810000" y="4953000"/>
            <a:ext cx="2514600" cy="2438400"/>
          </a:xfrm>
          <a:prstGeom prst="roundRect">
            <a:avLst/>
          </a:prstGeom>
          <a:blipFill>
            <a:blip r:embed="rId14"/>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Tree>
    <p:extLst>
      <p:ext uri="{BB962C8B-B14F-4D97-AF65-F5344CB8AC3E}">
        <p14:creationId xmlns:p14="http://schemas.microsoft.com/office/powerpoint/2010/main" val="923688536"/>
      </p:ext>
    </p:extLst>
  </p:cSld>
  <p:clrMapOvr>
    <a:masterClrMapping/>
  </p:clrMapOvr>
  <mc:AlternateContent xmlns:mc="http://schemas.openxmlformats.org/markup-compatibility/2006">
    <mc:Choice xmlns:p14="http://schemas.microsoft.com/office/powerpoint/2010/main" Requires="p14">
      <p:transition spd="slow" p14:dur="1200" advTm="5000">
        <p14:flip dir="r"/>
      </p:transition>
    </mc:Choice>
    <mc:Fallback>
      <p:transition spd="slow" advTm="5000">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descr="DryIceBlasting.jpg"/>
          <p:cNvPicPr>
            <a:picLocks noChangeAspect="1"/>
          </p:cNvPicPr>
          <p:nvPr/>
        </p:nvPicPr>
        <p:blipFill>
          <a:blip r:embed="rId3"/>
          <a:stretch>
            <a:fillRect/>
          </a:stretch>
        </p:blipFill>
        <p:spPr>
          <a:xfrm>
            <a:off x="190500" y="1295401"/>
            <a:ext cx="6477000" cy="6629399"/>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53" name="Right Triangle 52"/>
          <p:cNvSpPr/>
          <p:nvPr/>
        </p:nvSpPr>
        <p:spPr>
          <a:xfrm rot="10800000">
            <a:off x="5638800" y="152400"/>
            <a:ext cx="1219200" cy="1066798"/>
          </a:xfrm>
          <a:prstGeom prst="rtTriangle">
            <a:avLst/>
          </a:prstGeom>
          <a:solidFill>
            <a:schemeClr val="bg1">
              <a:lumMod val="50000"/>
            </a:schemeClr>
          </a:solidFill>
          <a:ln w="12700" cap="flat" cmpd="dbl">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16" name="Straight Connector 15"/>
          <p:cNvCxnSpPr/>
          <p:nvPr/>
        </p:nvCxnSpPr>
        <p:spPr>
          <a:xfrm>
            <a:off x="152400" y="8077200"/>
            <a:ext cx="6553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52400" y="8026400"/>
            <a:ext cx="6553200" cy="1588"/>
          </a:xfrm>
          <a:prstGeom prst="line">
            <a:avLst/>
          </a:prstGeom>
        </p:spPr>
        <p:style>
          <a:lnRef idx="1">
            <a:schemeClr val="accent1"/>
          </a:lnRef>
          <a:fillRef idx="0">
            <a:schemeClr val="accent1"/>
          </a:fillRef>
          <a:effectRef idx="0">
            <a:schemeClr val="accent1"/>
          </a:effectRef>
          <a:fontRef idx="minor">
            <a:schemeClr val="tx1"/>
          </a:fontRef>
        </p:style>
      </p:cxnSp>
      <p:pic>
        <p:nvPicPr>
          <p:cNvPr id="31" name="Picture 30" descr="logo riz.jpg"/>
          <p:cNvPicPr>
            <a:picLocks noChangeAspect="1"/>
          </p:cNvPicPr>
          <p:nvPr/>
        </p:nvPicPr>
        <p:blipFill>
          <a:blip r:embed="rId4"/>
          <a:stretch>
            <a:fillRect/>
          </a:stretch>
        </p:blipFill>
        <p:spPr>
          <a:xfrm>
            <a:off x="195569" y="304801"/>
            <a:ext cx="718831" cy="767118"/>
          </a:xfrm>
          <a:prstGeom prst="rect">
            <a:avLst/>
          </a:prstGeom>
          <a:noFill/>
          <a:ln>
            <a:noFill/>
          </a:ln>
        </p:spPr>
      </p:pic>
      <p:sp>
        <p:nvSpPr>
          <p:cNvPr id="33" name="TextBox 32"/>
          <p:cNvSpPr txBox="1"/>
          <p:nvPr/>
        </p:nvSpPr>
        <p:spPr>
          <a:xfrm>
            <a:off x="1447800" y="76200"/>
            <a:ext cx="5257800" cy="707886"/>
          </a:xfrm>
          <a:prstGeom prst="rect">
            <a:avLst/>
          </a:prstGeom>
          <a:noFill/>
        </p:spPr>
        <p:txBody>
          <a:bodyPr wrap="square" rtlCol="0" anchor="ctr">
            <a:spAutoFit/>
          </a:bodyPr>
          <a:lstStyle/>
          <a:p>
            <a:r>
              <a:rPr lang="en-US" sz="4000" b="1" dirty="0" smtClean="0">
                <a:solidFill>
                  <a:srgbClr val="002060"/>
                </a:solidFill>
                <a:latin typeface="Gabriola" pitchFamily="82" charset="0"/>
                <a:cs typeface="Aparajita" pitchFamily="34" charset="0"/>
              </a:rPr>
              <a:t>RIZQTECH ENGINEERS</a:t>
            </a:r>
            <a:endParaRPr lang="en-IN" sz="4000" b="1" dirty="0">
              <a:solidFill>
                <a:srgbClr val="002060"/>
              </a:solidFill>
              <a:latin typeface="Gabriola" pitchFamily="82" charset="0"/>
              <a:cs typeface="Aparajita" pitchFamily="34" charset="0"/>
            </a:endParaRPr>
          </a:p>
        </p:txBody>
      </p:sp>
      <p:sp>
        <p:nvSpPr>
          <p:cNvPr id="49" name="TextBox 48"/>
          <p:cNvSpPr txBox="1"/>
          <p:nvPr/>
        </p:nvSpPr>
        <p:spPr>
          <a:xfrm>
            <a:off x="1143000" y="685800"/>
            <a:ext cx="5105400" cy="400110"/>
          </a:xfrm>
          <a:prstGeom prst="rect">
            <a:avLst/>
          </a:prstGeom>
          <a:noFill/>
        </p:spPr>
        <p:txBody>
          <a:bodyPr wrap="square" rtlCol="0">
            <a:spAutoFit/>
          </a:bodyPr>
          <a:lstStyle/>
          <a:p>
            <a:r>
              <a:rPr lang="en-US" sz="2000" b="1" dirty="0" smtClean="0">
                <a:solidFill>
                  <a:schemeClr val="accent4">
                    <a:lumMod val="50000"/>
                  </a:schemeClr>
                </a:solidFill>
                <a:latin typeface="Gabriola" pitchFamily="82" charset="0"/>
              </a:rPr>
              <a:t>A CONSULTING DESGIN &amp; MANUFACTURING FIRM</a:t>
            </a:r>
            <a:endParaRPr lang="en-IN" sz="2000" b="1" dirty="0">
              <a:solidFill>
                <a:schemeClr val="accent4">
                  <a:lumMod val="50000"/>
                </a:schemeClr>
              </a:solidFill>
              <a:latin typeface="Gabriola" pitchFamily="82" charset="0"/>
            </a:endParaRPr>
          </a:p>
        </p:txBody>
      </p:sp>
      <p:sp>
        <p:nvSpPr>
          <p:cNvPr id="52" name="Right Triangle 51"/>
          <p:cNvSpPr/>
          <p:nvPr/>
        </p:nvSpPr>
        <p:spPr>
          <a:xfrm rot="10800000">
            <a:off x="6019800" y="152400"/>
            <a:ext cx="838200" cy="685800"/>
          </a:xfrm>
          <a:prstGeom prst="rtTriangle">
            <a:avLst/>
          </a:prstGeom>
          <a:solidFill>
            <a:srgbClr val="D91809">
              <a:alpha val="82000"/>
            </a:srgbClr>
          </a:solidFill>
          <a:ln w="12700" cap="flat"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8" name="TextBox 17"/>
          <p:cNvSpPr txBox="1"/>
          <p:nvPr/>
        </p:nvSpPr>
        <p:spPr>
          <a:xfrm>
            <a:off x="7391400" y="2514600"/>
            <a:ext cx="2743200" cy="261610"/>
          </a:xfrm>
          <a:prstGeom prst="rect">
            <a:avLst/>
          </a:prstGeom>
          <a:noFill/>
        </p:spPr>
        <p:txBody>
          <a:bodyPr wrap="square" rtlCol="0">
            <a:spAutoFit/>
          </a:bodyPr>
          <a:lstStyle/>
          <a:p>
            <a:endParaRPr lang="en-IN" sz="1100" dirty="0" smtClean="0"/>
          </a:p>
        </p:txBody>
      </p:sp>
      <p:sp>
        <p:nvSpPr>
          <p:cNvPr id="24" name="Right Triangle 23"/>
          <p:cNvSpPr/>
          <p:nvPr/>
        </p:nvSpPr>
        <p:spPr>
          <a:xfrm rot="10800000">
            <a:off x="5638800" y="152401"/>
            <a:ext cx="1219200" cy="1066798"/>
          </a:xfrm>
          <a:prstGeom prst="rtTriangle">
            <a:avLst/>
          </a:prstGeom>
          <a:solidFill>
            <a:srgbClr val="3EBEE6"/>
          </a:solidFill>
          <a:ln w="12700" cap="flat" cmpd="dbl">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5" name="Right Triangle 24"/>
          <p:cNvSpPr/>
          <p:nvPr/>
        </p:nvSpPr>
        <p:spPr>
          <a:xfrm rot="10800000">
            <a:off x="6019800" y="152401"/>
            <a:ext cx="838200" cy="685800"/>
          </a:xfrm>
          <a:prstGeom prst="rtTriangle">
            <a:avLst/>
          </a:prstGeom>
          <a:solidFill>
            <a:srgbClr val="6CD2D2"/>
          </a:solidFill>
          <a:ln w="12700" cap="flat"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1" name="Footer Placeholder 6"/>
          <p:cNvSpPr>
            <a:spLocks noGrp="1"/>
          </p:cNvSpPr>
          <p:nvPr>
            <p:ph type="ftr" sz="quarter" idx="11"/>
          </p:nvPr>
        </p:nvSpPr>
        <p:spPr>
          <a:xfrm>
            <a:off x="76200" y="8153400"/>
            <a:ext cx="1524000" cy="808567"/>
          </a:xfrm>
        </p:spPr>
        <p:txBody>
          <a:bodyPr/>
          <a:lstStyle/>
          <a:p>
            <a:pPr algn="l"/>
            <a:r>
              <a:rPr lang="en-US" sz="1050" b="1" dirty="0" smtClean="0"/>
              <a:t>REG OFFICE:</a:t>
            </a:r>
          </a:p>
          <a:p>
            <a:pPr algn="l"/>
            <a:r>
              <a:rPr lang="en-US" sz="1050" dirty="0" smtClean="0"/>
              <a:t>3 AAMENA DUPLEX,</a:t>
            </a:r>
          </a:p>
          <a:p>
            <a:pPr algn="l"/>
            <a:r>
              <a:rPr lang="en-US" sz="1050" dirty="0" smtClean="0"/>
              <a:t>TANDALJAVASNA ROAD</a:t>
            </a:r>
          </a:p>
          <a:p>
            <a:pPr algn="l"/>
            <a:r>
              <a:rPr lang="en-US" sz="1050" dirty="0" smtClean="0"/>
              <a:t>VADODARA-390020,</a:t>
            </a:r>
          </a:p>
          <a:p>
            <a:pPr algn="l"/>
            <a:r>
              <a:rPr lang="en-US" sz="1050" dirty="0" smtClean="0"/>
              <a:t>GUJARAT, INDIA</a:t>
            </a:r>
            <a:endParaRPr lang="en-US" sz="1050" dirty="0"/>
          </a:p>
        </p:txBody>
      </p:sp>
      <p:sp>
        <p:nvSpPr>
          <p:cNvPr id="42" name="Footer Placeholder 6"/>
          <p:cNvSpPr txBox="1">
            <a:spLocks/>
          </p:cNvSpPr>
          <p:nvPr/>
        </p:nvSpPr>
        <p:spPr>
          <a:xfrm>
            <a:off x="1600200" y="8153400"/>
            <a:ext cx="1295400" cy="808567"/>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rPr>
              <a:t>WORKS IT: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486/2 GIDC,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 MAKRPURA,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VADODARA-390010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GUJARAT, INDIA</a:t>
            </a:r>
            <a:endParaRPr kumimoji="0" lang="en-US" sz="105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43" name="Footer Placeholder 6"/>
          <p:cNvSpPr txBox="1">
            <a:spLocks/>
          </p:cNvSpPr>
          <p:nvPr/>
        </p:nvSpPr>
        <p:spPr>
          <a:xfrm>
            <a:off x="2895600" y="8153400"/>
            <a:ext cx="2286000" cy="808567"/>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PHONE NO:+91-7600807606</a:t>
            </a:r>
          </a:p>
          <a:p>
            <a:r>
              <a:rPr lang="en-US" sz="1050" dirty="0" smtClean="0">
                <a:solidFill>
                  <a:schemeClr val="tx1">
                    <a:tint val="75000"/>
                  </a:schemeClr>
                </a:solidFill>
              </a:rPr>
              <a:t>                     +91-9624690662</a:t>
            </a:r>
          </a:p>
          <a:p>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E-MAIL: </a:t>
            </a: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hlinkClick r:id="rId5"/>
              </a:rPr>
              <a:t>info@rizqtech.co.in</a:t>
            </a: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r>
              <a:rPr lang="en-US" sz="1050" dirty="0" smtClean="0">
                <a:solidFill>
                  <a:schemeClr val="tx1">
                    <a:tint val="75000"/>
                  </a:schemeClr>
                </a:solidFill>
              </a:rPr>
              <a:t>               </a:t>
            </a:r>
            <a:r>
              <a:rPr lang="en-US" sz="1050" dirty="0" smtClean="0">
                <a:solidFill>
                  <a:schemeClr val="tx1">
                    <a:tint val="75000"/>
                  </a:schemeClr>
                </a:solidFill>
                <a:hlinkClick r:id="rId6"/>
              </a:rPr>
              <a:t>rizq_tech@yahoo.com</a:t>
            </a:r>
            <a:endParaRPr lang="en-US" sz="1050" dirty="0" smtClean="0">
              <a:solidFill>
                <a:schemeClr val="tx1">
                  <a:tint val="75000"/>
                </a:schemeClr>
              </a:solidFill>
            </a:endParaRPr>
          </a:p>
          <a:p>
            <a:r>
              <a:rPr lang="en-US" sz="1050" dirty="0" smtClean="0">
                <a:solidFill>
                  <a:schemeClr val="tx1">
                    <a:tint val="75000"/>
                  </a:schemeClr>
                </a:solidFill>
              </a:rPr>
              <a:t>WEBSITE: www.riztechengineers.com</a:t>
            </a:r>
          </a:p>
          <a:p>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
        <p:nvSpPr>
          <p:cNvPr id="44" name="Footer Placeholder 6"/>
          <p:cNvSpPr txBox="1">
            <a:spLocks/>
          </p:cNvSpPr>
          <p:nvPr/>
        </p:nvSpPr>
        <p:spPr>
          <a:xfrm>
            <a:off x="5105400" y="8259233"/>
            <a:ext cx="1066800" cy="808567"/>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dirty="0" smtClean="0">
                <a:solidFill>
                  <a:schemeClr val="tx1">
                    <a:tint val="75000"/>
                  </a:schemeClr>
                </a:solidFill>
              </a:rPr>
              <a:t>ISO 9001:2015</a:t>
            </a:r>
            <a:endPar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50" b="1" dirty="0" smtClean="0">
              <a:solidFill>
                <a:schemeClr val="tx1">
                  <a:tint val="7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rPr>
              <a:t>ISO 45001:2018</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b="1" dirty="0" smtClean="0">
              <a:solidFill>
                <a:schemeClr val="tx1">
                  <a:tint val="7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pic>
        <p:nvPicPr>
          <p:cNvPr id="45" name="Picture 44" descr="45001(@).jpg"/>
          <p:cNvPicPr>
            <a:picLocks noChangeAspect="1"/>
          </p:cNvPicPr>
          <p:nvPr/>
        </p:nvPicPr>
        <p:blipFill>
          <a:blip r:embed="rId7" cstate="print"/>
          <a:stretch>
            <a:fillRect/>
          </a:stretch>
        </p:blipFill>
        <p:spPr>
          <a:xfrm>
            <a:off x="6218910" y="8576849"/>
            <a:ext cx="410490" cy="414751"/>
          </a:xfrm>
          <a:prstGeom prst="rect">
            <a:avLst/>
          </a:prstGeom>
        </p:spPr>
      </p:pic>
      <p:pic>
        <p:nvPicPr>
          <p:cNvPr id="46" name="Picture 45" descr="400868_Final Manual_Sardha Universi.jpg"/>
          <p:cNvPicPr>
            <a:picLocks noChangeAspect="1"/>
          </p:cNvPicPr>
          <p:nvPr/>
        </p:nvPicPr>
        <p:blipFill>
          <a:blip r:embed="rId8" cstate="print"/>
          <a:stretch>
            <a:fillRect/>
          </a:stretch>
        </p:blipFill>
        <p:spPr>
          <a:xfrm>
            <a:off x="6233655" y="8105345"/>
            <a:ext cx="381000" cy="429055"/>
          </a:xfrm>
          <a:prstGeom prst="rect">
            <a:avLst/>
          </a:prstGeom>
        </p:spPr>
      </p:pic>
      <p:sp>
        <p:nvSpPr>
          <p:cNvPr id="47" name="TextBox 46"/>
          <p:cNvSpPr txBox="1"/>
          <p:nvPr/>
        </p:nvSpPr>
        <p:spPr>
          <a:xfrm>
            <a:off x="76200" y="1371600"/>
            <a:ext cx="4724400" cy="523220"/>
          </a:xfrm>
          <a:prstGeom prst="rect">
            <a:avLst/>
          </a:prstGeom>
          <a:noFill/>
        </p:spPr>
        <p:txBody>
          <a:bodyPr wrap="square" rtlCol="0">
            <a:spAutoFit/>
          </a:bodyPr>
          <a:lstStyle/>
          <a:p>
            <a:r>
              <a:rPr lang="en-US" sz="2800" b="1" dirty="0" smtClean="0">
                <a:solidFill>
                  <a:schemeClr val="accent4">
                    <a:lumMod val="50000"/>
                  </a:schemeClr>
                </a:solidFill>
                <a:latin typeface="Copperplate Gothic Light" pitchFamily="34" charset="0"/>
                <a:cs typeface="Andalus" pitchFamily="18" charset="-78"/>
              </a:rPr>
              <a:t>PHOTO BOOK</a:t>
            </a:r>
          </a:p>
        </p:txBody>
      </p:sp>
      <p:sp>
        <p:nvSpPr>
          <p:cNvPr id="58" name="Rounded Rectangle 57"/>
          <p:cNvSpPr/>
          <p:nvPr/>
        </p:nvSpPr>
        <p:spPr>
          <a:xfrm>
            <a:off x="10515600" y="1894820"/>
            <a:ext cx="2743200" cy="1828800"/>
          </a:xfrm>
          <a:prstGeom prst="roundRect">
            <a:avLst/>
          </a:prstGeom>
          <a:blipFill dpi="0" rotWithShape="1">
            <a:blip r:embed="rId9" cstate="print"/>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4" name="Rounded Rectangle 33"/>
          <p:cNvSpPr/>
          <p:nvPr/>
        </p:nvSpPr>
        <p:spPr>
          <a:xfrm>
            <a:off x="-6248400" y="2133600"/>
            <a:ext cx="2743200" cy="1828800"/>
          </a:xfrm>
          <a:prstGeom prst="roundRect">
            <a:avLst/>
          </a:prstGeom>
          <a:blipFill dpi="0" rotWithShape="1">
            <a:blip r:embed="rId10" cstate="print"/>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0" name="Rounded Rectangle 29"/>
          <p:cNvSpPr/>
          <p:nvPr/>
        </p:nvSpPr>
        <p:spPr>
          <a:xfrm>
            <a:off x="533400" y="1981200"/>
            <a:ext cx="2514600" cy="2438400"/>
          </a:xfrm>
          <a:prstGeom prst="roundRect">
            <a:avLst/>
          </a:prstGeom>
          <a:blipFill>
            <a:blip r:embed="rId11"/>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2" name="Rounded Rectangle 31"/>
          <p:cNvSpPr/>
          <p:nvPr/>
        </p:nvSpPr>
        <p:spPr>
          <a:xfrm>
            <a:off x="3810000" y="1981200"/>
            <a:ext cx="2514600" cy="2438400"/>
          </a:xfrm>
          <a:prstGeom prst="roundRect">
            <a:avLst/>
          </a:prstGeom>
          <a:blipFill>
            <a:blip r:embed="rId12"/>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5" name="Rounded Rectangle 34"/>
          <p:cNvSpPr/>
          <p:nvPr/>
        </p:nvSpPr>
        <p:spPr>
          <a:xfrm>
            <a:off x="533400" y="4953000"/>
            <a:ext cx="2514600" cy="2438400"/>
          </a:xfrm>
          <a:prstGeom prst="roundRect">
            <a:avLst/>
          </a:prstGeom>
          <a:blipFill>
            <a:blip r:embed="rId13"/>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ounded Rectangle 49"/>
          <p:cNvSpPr/>
          <p:nvPr/>
        </p:nvSpPr>
        <p:spPr>
          <a:xfrm>
            <a:off x="3810000" y="4953000"/>
            <a:ext cx="2514600" cy="2438400"/>
          </a:xfrm>
          <a:prstGeom prst="roundRect">
            <a:avLst/>
          </a:prstGeom>
          <a:blipFill>
            <a:blip r:embed="rId14"/>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Tree>
    <p:extLst>
      <p:ext uri="{BB962C8B-B14F-4D97-AF65-F5344CB8AC3E}">
        <p14:creationId xmlns:p14="http://schemas.microsoft.com/office/powerpoint/2010/main" val="1317710779"/>
      </p:ext>
    </p:extLst>
  </p:cSld>
  <p:clrMapOvr>
    <a:masterClrMapping/>
  </p:clrMapOvr>
  <mc:AlternateContent xmlns:mc="http://schemas.openxmlformats.org/markup-compatibility/2006">
    <mc:Choice xmlns:p14="http://schemas.microsoft.com/office/powerpoint/2010/main" Requires="p14">
      <p:transition spd="slow" p14:dur="1200" advTm="5000">
        <p14:flip dir="r"/>
      </p:transition>
    </mc:Choice>
    <mc:Fallback>
      <p:transition spd="slow" advTm="5000">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descr="DryIceBlasting.jpg"/>
          <p:cNvPicPr>
            <a:picLocks noChangeAspect="1"/>
          </p:cNvPicPr>
          <p:nvPr/>
        </p:nvPicPr>
        <p:blipFill>
          <a:blip r:embed="rId3"/>
          <a:stretch>
            <a:fillRect/>
          </a:stretch>
        </p:blipFill>
        <p:spPr>
          <a:xfrm>
            <a:off x="190500" y="1295401"/>
            <a:ext cx="6477000" cy="6629399"/>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53" name="Right Triangle 52"/>
          <p:cNvSpPr/>
          <p:nvPr/>
        </p:nvSpPr>
        <p:spPr>
          <a:xfrm rot="10800000">
            <a:off x="5638800" y="152400"/>
            <a:ext cx="1219200" cy="1066798"/>
          </a:xfrm>
          <a:prstGeom prst="rtTriangle">
            <a:avLst/>
          </a:prstGeom>
          <a:solidFill>
            <a:schemeClr val="bg1">
              <a:lumMod val="50000"/>
            </a:schemeClr>
          </a:solidFill>
          <a:ln w="12700" cap="flat" cmpd="dbl">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16" name="Straight Connector 15"/>
          <p:cNvCxnSpPr/>
          <p:nvPr/>
        </p:nvCxnSpPr>
        <p:spPr>
          <a:xfrm>
            <a:off x="152400" y="8077200"/>
            <a:ext cx="6553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52400" y="8026400"/>
            <a:ext cx="6553200" cy="1588"/>
          </a:xfrm>
          <a:prstGeom prst="line">
            <a:avLst/>
          </a:prstGeom>
        </p:spPr>
        <p:style>
          <a:lnRef idx="1">
            <a:schemeClr val="accent1"/>
          </a:lnRef>
          <a:fillRef idx="0">
            <a:schemeClr val="accent1"/>
          </a:fillRef>
          <a:effectRef idx="0">
            <a:schemeClr val="accent1"/>
          </a:effectRef>
          <a:fontRef idx="minor">
            <a:schemeClr val="tx1"/>
          </a:fontRef>
        </p:style>
      </p:cxnSp>
      <p:pic>
        <p:nvPicPr>
          <p:cNvPr id="31" name="Picture 30" descr="logo riz.jpg"/>
          <p:cNvPicPr>
            <a:picLocks noChangeAspect="1"/>
          </p:cNvPicPr>
          <p:nvPr/>
        </p:nvPicPr>
        <p:blipFill>
          <a:blip r:embed="rId4"/>
          <a:stretch>
            <a:fillRect/>
          </a:stretch>
        </p:blipFill>
        <p:spPr>
          <a:xfrm>
            <a:off x="195569" y="304801"/>
            <a:ext cx="718831" cy="767118"/>
          </a:xfrm>
          <a:prstGeom prst="rect">
            <a:avLst/>
          </a:prstGeom>
          <a:noFill/>
          <a:ln>
            <a:noFill/>
          </a:ln>
        </p:spPr>
      </p:pic>
      <p:sp>
        <p:nvSpPr>
          <p:cNvPr id="33" name="TextBox 32"/>
          <p:cNvSpPr txBox="1"/>
          <p:nvPr/>
        </p:nvSpPr>
        <p:spPr>
          <a:xfrm>
            <a:off x="1447800" y="76200"/>
            <a:ext cx="5257800" cy="707886"/>
          </a:xfrm>
          <a:prstGeom prst="rect">
            <a:avLst/>
          </a:prstGeom>
          <a:noFill/>
        </p:spPr>
        <p:txBody>
          <a:bodyPr wrap="square" rtlCol="0" anchor="ctr">
            <a:spAutoFit/>
          </a:bodyPr>
          <a:lstStyle/>
          <a:p>
            <a:r>
              <a:rPr lang="en-US" sz="4000" b="1" dirty="0" smtClean="0">
                <a:solidFill>
                  <a:srgbClr val="002060"/>
                </a:solidFill>
                <a:latin typeface="Gabriola" pitchFamily="82" charset="0"/>
                <a:cs typeface="Aparajita" pitchFamily="34" charset="0"/>
              </a:rPr>
              <a:t>RIZQTECH ENGINEERS</a:t>
            </a:r>
            <a:endParaRPr lang="en-IN" sz="4000" b="1" dirty="0">
              <a:solidFill>
                <a:srgbClr val="002060"/>
              </a:solidFill>
              <a:latin typeface="Gabriola" pitchFamily="82" charset="0"/>
              <a:cs typeface="Aparajita" pitchFamily="34" charset="0"/>
            </a:endParaRPr>
          </a:p>
        </p:txBody>
      </p:sp>
      <p:sp>
        <p:nvSpPr>
          <p:cNvPr id="49" name="TextBox 48"/>
          <p:cNvSpPr txBox="1"/>
          <p:nvPr/>
        </p:nvSpPr>
        <p:spPr>
          <a:xfrm>
            <a:off x="1143000" y="685800"/>
            <a:ext cx="5105400" cy="400110"/>
          </a:xfrm>
          <a:prstGeom prst="rect">
            <a:avLst/>
          </a:prstGeom>
          <a:noFill/>
        </p:spPr>
        <p:txBody>
          <a:bodyPr wrap="square" rtlCol="0">
            <a:spAutoFit/>
          </a:bodyPr>
          <a:lstStyle/>
          <a:p>
            <a:r>
              <a:rPr lang="en-US" sz="2000" b="1" dirty="0" smtClean="0">
                <a:solidFill>
                  <a:schemeClr val="accent4">
                    <a:lumMod val="50000"/>
                  </a:schemeClr>
                </a:solidFill>
                <a:latin typeface="Gabriola" pitchFamily="82" charset="0"/>
              </a:rPr>
              <a:t>A CONSULTING DESGIN &amp; MANUFACTURING FIRM</a:t>
            </a:r>
            <a:endParaRPr lang="en-IN" sz="2000" b="1" dirty="0">
              <a:solidFill>
                <a:schemeClr val="accent4">
                  <a:lumMod val="50000"/>
                </a:schemeClr>
              </a:solidFill>
              <a:latin typeface="Gabriola" pitchFamily="82" charset="0"/>
            </a:endParaRPr>
          </a:p>
        </p:txBody>
      </p:sp>
      <p:sp>
        <p:nvSpPr>
          <p:cNvPr id="52" name="Right Triangle 51"/>
          <p:cNvSpPr/>
          <p:nvPr/>
        </p:nvSpPr>
        <p:spPr>
          <a:xfrm rot="10800000">
            <a:off x="6019800" y="152400"/>
            <a:ext cx="838200" cy="685800"/>
          </a:xfrm>
          <a:prstGeom prst="rtTriangle">
            <a:avLst/>
          </a:prstGeom>
          <a:solidFill>
            <a:srgbClr val="D91809">
              <a:alpha val="82000"/>
            </a:srgbClr>
          </a:solidFill>
          <a:ln w="12700" cap="flat"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8" name="TextBox 17"/>
          <p:cNvSpPr txBox="1"/>
          <p:nvPr/>
        </p:nvSpPr>
        <p:spPr>
          <a:xfrm>
            <a:off x="7391400" y="2514600"/>
            <a:ext cx="2743200" cy="261610"/>
          </a:xfrm>
          <a:prstGeom prst="rect">
            <a:avLst/>
          </a:prstGeom>
          <a:noFill/>
        </p:spPr>
        <p:txBody>
          <a:bodyPr wrap="square" rtlCol="0">
            <a:spAutoFit/>
          </a:bodyPr>
          <a:lstStyle/>
          <a:p>
            <a:endParaRPr lang="en-IN" sz="1100" dirty="0" smtClean="0"/>
          </a:p>
        </p:txBody>
      </p:sp>
      <p:sp>
        <p:nvSpPr>
          <p:cNvPr id="24" name="Right Triangle 23"/>
          <p:cNvSpPr/>
          <p:nvPr/>
        </p:nvSpPr>
        <p:spPr>
          <a:xfrm rot="10800000">
            <a:off x="5638800" y="152401"/>
            <a:ext cx="1219200" cy="1066798"/>
          </a:xfrm>
          <a:prstGeom prst="rtTriangle">
            <a:avLst/>
          </a:prstGeom>
          <a:solidFill>
            <a:srgbClr val="3EBEE6"/>
          </a:solidFill>
          <a:ln w="12700" cap="flat" cmpd="dbl">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5" name="Right Triangle 24"/>
          <p:cNvSpPr/>
          <p:nvPr/>
        </p:nvSpPr>
        <p:spPr>
          <a:xfrm rot="10800000">
            <a:off x="6019800" y="152401"/>
            <a:ext cx="838200" cy="685800"/>
          </a:xfrm>
          <a:prstGeom prst="rtTriangle">
            <a:avLst/>
          </a:prstGeom>
          <a:solidFill>
            <a:srgbClr val="6CD2D2"/>
          </a:solidFill>
          <a:ln w="12700" cap="flat"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1" name="Footer Placeholder 6"/>
          <p:cNvSpPr>
            <a:spLocks noGrp="1"/>
          </p:cNvSpPr>
          <p:nvPr>
            <p:ph type="ftr" sz="quarter" idx="11"/>
          </p:nvPr>
        </p:nvSpPr>
        <p:spPr>
          <a:xfrm>
            <a:off x="76200" y="8153400"/>
            <a:ext cx="1524000" cy="808567"/>
          </a:xfrm>
        </p:spPr>
        <p:txBody>
          <a:bodyPr/>
          <a:lstStyle/>
          <a:p>
            <a:pPr algn="l"/>
            <a:r>
              <a:rPr lang="en-US" sz="1050" b="1" dirty="0" smtClean="0"/>
              <a:t>REG OFFICE:</a:t>
            </a:r>
          </a:p>
          <a:p>
            <a:pPr algn="l"/>
            <a:r>
              <a:rPr lang="en-US" sz="1050" dirty="0" smtClean="0"/>
              <a:t>3 AAMENA DUPLEX,</a:t>
            </a:r>
          </a:p>
          <a:p>
            <a:pPr algn="l"/>
            <a:r>
              <a:rPr lang="en-US" sz="1050" dirty="0" smtClean="0"/>
              <a:t>TANDALJAVASNA ROAD</a:t>
            </a:r>
          </a:p>
          <a:p>
            <a:pPr algn="l"/>
            <a:r>
              <a:rPr lang="en-US" sz="1050" dirty="0" smtClean="0"/>
              <a:t>VADODARA-390020,</a:t>
            </a:r>
          </a:p>
          <a:p>
            <a:pPr algn="l"/>
            <a:r>
              <a:rPr lang="en-US" sz="1050" dirty="0" smtClean="0"/>
              <a:t>GUJARAT, INDIA</a:t>
            </a:r>
            <a:endParaRPr lang="en-US" sz="1050" dirty="0"/>
          </a:p>
        </p:txBody>
      </p:sp>
      <p:sp>
        <p:nvSpPr>
          <p:cNvPr id="42" name="Footer Placeholder 6"/>
          <p:cNvSpPr txBox="1">
            <a:spLocks/>
          </p:cNvSpPr>
          <p:nvPr/>
        </p:nvSpPr>
        <p:spPr>
          <a:xfrm>
            <a:off x="1600200" y="8153400"/>
            <a:ext cx="1295400" cy="808567"/>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rPr>
              <a:t>WORKS IT: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486/2 GIDC,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 MAKRPURA,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VADODARA-390010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GUJARAT, INDIA</a:t>
            </a:r>
            <a:endParaRPr kumimoji="0" lang="en-US" sz="105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43" name="Footer Placeholder 6"/>
          <p:cNvSpPr txBox="1">
            <a:spLocks/>
          </p:cNvSpPr>
          <p:nvPr/>
        </p:nvSpPr>
        <p:spPr>
          <a:xfrm>
            <a:off x="2895600" y="8153400"/>
            <a:ext cx="2286000" cy="808567"/>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PHONE NO:+91-7600807606</a:t>
            </a:r>
          </a:p>
          <a:p>
            <a:r>
              <a:rPr lang="en-US" sz="1050" dirty="0" smtClean="0">
                <a:solidFill>
                  <a:schemeClr val="tx1">
                    <a:tint val="75000"/>
                  </a:schemeClr>
                </a:solidFill>
              </a:rPr>
              <a:t>                     +91-9624690662</a:t>
            </a:r>
          </a:p>
          <a:p>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E-MAIL: </a:t>
            </a: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hlinkClick r:id="rId5"/>
              </a:rPr>
              <a:t>info@rizqtech.co.in</a:t>
            </a: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r>
              <a:rPr lang="en-US" sz="1050" dirty="0" smtClean="0">
                <a:solidFill>
                  <a:schemeClr val="tx1">
                    <a:tint val="75000"/>
                  </a:schemeClr>
                </a:solidFill>
              </a:rPr>
              <a:t>               </a:t>
            </a:r>
            <a:r>
              <a:rPr lang="en-US" sz="1050" dirty="0" smtClean="0">
                <a:solidFill>
                  <a:schemeClr val="tx1">
                    <a:tint val="75000"/>
                  </a:schemeClr>
                </a:solidFill>
                <a:hlinkClick r:id="rId6"/>
              </a:rPr>
              <a:t>rizq_tech@yahoo.com</a:t>
            </a:r>
            <a:endParaRPr lang="en-US" sz="1050" dirty="0" smtClean="0">
              <a:solidFill>
                <a:schemeClr val="tx1">
                  <a:tint val="75000"/>
                </a:schemeClr>
              </a:solidFill>
            </a:endParaRPr>
          </a:p>
          <a:p>
            <a:r>
              <a:rPr lang="en-US" sz="1050" dirty="0" smtClean="0">
                <a:solidFill>
                  <a:schemeClr val="tx1">
                    <a:tint val="75000"/>
                  </a:schemeClr>
                </a:solidFill>
              </a:rPr>
              <a:t>WEBSITE: www.riztechengineers.com</a:t>
            </a:r>
          </a:p>
          <a:p>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
        <p:nvSpPr>
          <p:cNvPr id="44" name="Footer Placeholder 6"/>
          <p:cNvSpPr txBox="1">
            <a:spLocks/>
          </p:cNvSpPr>
          <p:nvPr/>
        </p:nvSpPr>
        <p:spPr>
          <a:xfrm>
            <a:off x="5105400" y="8259233"/>
            <a:ext cx="1066800" cy="808567"/>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dirty="0" smtClean="0">
                <a:solidFill>
                  <a:schemeClr val="tx1">
                    <a:tint val="75000"/>
                  </a:schemeClr>
                </a:solidFill>
              </a:rPr>
              <a:t>ISO 9001:2015</a:t>
            </a:r>
            <a:endPar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50" b="1" dirty="0" smtClean="0">
              <a:solidFill>
                <a:schemeClr val="tx1">
                  <a:tint val="7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rPr>
              <a:t>ISO 45001:2018</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b="1" dirty="0" smtClean="0">
              <a:solidFill>
                <a:schemeClr val="tx1">
                  <a:tint val="7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pic>
        <p:nvPicPr>
          <p:cNvPr id="45" name="Picture 44" descr="45001(@).jpg"/>
          <p:cNvPicPr>
            <a:picLocks noChangeAspect="1"/>
          </p:cNvPicPr>
          <p:nvPr/>
        </p:nvPicPr>
        <p:blipFill>
          <a:blip r:embed="rId7" cstate="print"/>
          <a:stretch>
            <a:fillRect/>
          </a:stretch>
        </p:blipFill>
        <p:spPr>
          <a:xfrm>
            <a:off x="6218910" y="8576849"/>
            <a:ext cx="410490" cy="414751"/>
          </a:xfrm>
          <a:prstGeom prst="rect">
            <a:avLst/>
          </a:prstGeom>
        </p:spPr>
      </p:pic>
      <p:pic>
        <p:nvPicPr>
          <p:cNvPr id="46" name="Picture 45" descr="400868_Final Manual_Sardha Universi.jpg"/>
          <p:cNvPicPr>
            <a:picLocks noChangeAspect="1"/>
          </p:cNvPicPr>
          <p:nvPr/>
        </p:nvPicPr>
        <p:blipFill>
          <a:blip r:embed="rId8" cstate="print"/>
          <a:stretch>
            <a:fillRect/>
          </a:stretch>
        </p:blipFill>
        <p:spPr>
          <a:xfrm>
            <a:off x="6233655" y="8105345"/>
            <a:ext cx="381000" cy="429055"/>
          </a:xfrm>
          <a:prstGeom prst="rect">
            <a:avLst/>
          </a:prstGeom>
        </p:spPr>
      </p:pic>
      <p:sp>
        <p:nvSpPr>
          <p:cNvPr id="47" name="TextBox 46"/>
          <p:cNvSpPr txBox="1"/>
          <p:nvPr/>
        </p:nvSpPr>
        <p:spPr>
          <a:xfrm>
            <a:off x="76200" y="1371600"/>
            <a:ext cx="4724400" cy="523220"/>
          </a:xfrm>
          <a:prstGeom prst="rect">
            <a:avLst/>
          </a:prstGeom>
          <a:noFill/>
        </p:spPr>
        <p:txBody>
          <a:bodyPr wrap="square" rtlCol="0">
            <a:spAutoFit/>
          </a:bodyPr>
          <a:lstStyle/>
          <a:p>
            <a:r>
              <a:rPr lang="en-US" sz="2800" b="1" dirty="0" smtClean="0">
                <a:solidFill>
                  <a:schemeClr val="accent4">
                    <a:lumMod val="50000"/>
                  </a:schemeClr>
                </a:solidFill>
                <a:latin typeface="Copperplate Gothic Light" pitchFamily="34" charset="0"/>
                <a:cs typeface="Andalus" pitchFamily="18" charset="-78"/>
              </a:rPr>
              <a:t>PHOTO BOOK</a:t>
            </a:r>
          </a:p>
        </p:txBody>
      </p:sp>
      <p:sp>
        <p:nvSpPr>
          <p:cNvPr id="58" name="Rounded Rectangle 57"/>
          <p:cNvSpPr/>
          <p:nvPr/>
        </p:nvSpPr>
        <p:spPr>
          <a:xfrm>
            <a:off x="10515600" y="1894820"/>
            <a:ext cx="2743200" cy="1828800"/>
          </a:xfrm>
          <a:prstGeom prst="roundRect">
            <a:avLst/>
          </a:prstGeom>
          <a:blipFill dpi="0" rotWithShape="1">
            <a:blip r:embed="rId9" cstate="print"/>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4" name="Rounded Rectangle 33"/>
          <p:cNvSpPr/>
          <p:nvPr/>
        </p:nvSpPr>
        <p:spPr>
          <a:xfrm>
            <a:off x="-6248400" y="2133600"/>
            <a:ext cx="2743200" cy="1828800"/>
          </a:xfrm>
          <a:prstGeom prst="roundRect">
            <a:avLst/>
          </a:prstGeom>
          <a:blipFill dpi="0" rotWithShape="1">
            <a:blip r:embed="rId10" cstate="print"/>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0" name="Rounded Rectangle 29"/>
          <p:cNvSpPr/>
          <p:nvPr/>
        </p:nvSpPr>
        <p:spPr>
          <a:xfrm>
            <a:off x="533400" y="1981200"/>
            <a:ext cx="2514600" cy="2438400"/>
          </a:xfrm>
          <a:prstGeom prst="roundRect">
            <a:avLst/>
          </a:prstGeom>
          <a:blipFill>
            <a:blip r:embed="rId11"/>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5" name="Rounded Rectangle 34"/>
          <p:cNvSpPr/>
          <p:nvPr/>
        </p:nvSpPr>
        <p:spPr>
          <a:xfrm>
            <a:off x="3810000" y="1981200"/>
            <a:ext cx="2514600" cy="2438400"/>
          </a:xfrm>
          <a:prstGeom prst="roundRect">
            <a:avLst/>
          </a:prstGeom>
          <a:blipFill>
            <a:blip r:embed="rId12"/>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ounded Rectangle 49"/>
          <p:cNvSpPr/>
          <p:nvPr/>
        </p:nvSpPr>
        <p:spPr>
          <a:xfrm>
            <a:off x="533400" y="4953000"/>
            <a:ext cx="2514600" cy="2438400"/>
          </a:xfrm>
          <a:prstGeom prst="roundRect">
            <a:avLst/>
          </a:prstGeom>
          <a:blipFill>
            <a:blip r:embed="rId13"/>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Rounded Rectangle 50"/>
          <p:cNvSpPr/>
          <p:nvPr/>
        </p:nvSpPr>
        <p:spPr>
          <a:xfrm>
            <a:off x="3810000" y="4953000"/>
            <a:ext cx="2514600" cy="2438400"/>
          </a:xfrm>
          <a:prstGeom prst="roundRect">
            <a:avLst/>
          </a:prstGeom>
          <a:blipFill>
            <a:blip r:embed="rId14"/>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Tree>
    <p:extLst>
      <p:ext uri="{BB962C8B-B14F-4D97-AF65-F5344CB8AC3E}">
        <p14:creationId xmlns:p14="http://schemas.microsoft.com/office/powerpoint/2010/main" val="766421509"/>
      </p:ext>
    </p:extLst>
  </p:cSld>
  <p:clrMapOvr>
    <a:masterClrMapping/>
  </p:clrMapOvr>
  <mc:AlternateContent xmlns:mc="http://schemas.openxmlformats.org/markup-compatibility/2006">
    <mc:Choice xmlns:p14="http://schemas.microsoft.com/office/powerpoint/2010/main" Requires="p14">
      <p:transition spd="slow" p14:dur="1200" advTm="5000">
        <p14:flip dir="r"/>
      </p:transition>
    </mc:Choice>
    <mc:Fallback>
      <p:transition spd="slow" advTm="5000">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descr="DryIceBlasting.jpg"/>
          <p:cNvPicPr>
            <a:picLocks noChangeAspect="1"/>
          </p:cNvPicPr>
          <p:nvPr/>
        </p:nvPicPr>
        <p:blipFill>
          <a:blip r:embed="rId3"/>
          <a:stretch>
            <a:fillRect/>
          </a:stretch>
        </p:blipFill>
        <p:spPr>
          <a:xfrm>
            <a:off x="190500" y="1295401"/>
            <a:ext cx="6477000" cy="6629399"/>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53" name="Right Triangle 52"/>
          <p:cNvSpPr/>
          <p:nvPr/>
        </p:nvSpPr>
        <p:spPr>
          <a:xfrm rot="10800000">
            <a:off x="5638800" y="152400"/>
            <a:ext cx="1219200" cy="1066798"/>
          </a:xfrm>
          <a:prstGeom prst="rtTriangle">
            <a:avLst/>
          </a:prstGeom>
          <a:solidFill>
            <a:schemeClr val="bg1">
              <a:lumMod val="50000"/>
            </a:schemeClr>
          </a:solidFill>
          <a:ln w="12700" cap="flat" cmpd="dbl">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16" name="Straight Connector 15"/>
          <p:cNvCxnSpPr/>
          <p:nvPr/>
        </p:nvCxnSpPr>
        <p:spPr>
          <a:xfrm>
            <a:off x="152400" y="8077200"/>
            <a:ext cx="6553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52400" y="8026400"/>
            <a:ext cx="6553200" cy="1588"/>
          </a:xfrm>
          <a:prstGeom prst="line">
            <a:avLst/>
          </a:prstGeom>
        </p:spPr>
        <p:style>
          <a:lnRef idx="1">
            <a:schemeClr val="accent1"/>
          </a:lnRef>
          <a:fillRef idx="0">
            <a:schemeClr val="accent1"/>
          </a:fillRef>
          <a:effectRef idx="0">
            <a:schemeClr val="accent1"/>
          </a:effectRef>
          <a:fontRef idx="minor">
            <a:schemeClr val="tx1"/>
          </a:fontRef>
        </p:style>
      </p:cxnSp>
      <p:pic>
        <p:nvPicPr>
          <p:cNvPr id="31" name="Picture 30" descr="logo riz.jpg"/>
          <p:cNvPicPr>
            <a:picLocks noChangeAspect="1"/>
          </p:cNvPicPr>
          <p:nvPr/>
        </p:nvPicPr>
        <p:blipFill>
          <a:blip r:embed="rId4"/>
          <a:stretch>
            <a:fillRect/>
          </a:stretch>
        </p:blipFill>
        <p:spPr>
          <a:xfrm>
            <a:off x="195569" y="304801"/>
            <a:ext cx="718831" cy="767118"/>
          </a:xfrm>
          <a:prstGeom prst="rect">
            <a:avLst/>
          </a:prstGeom>
          <a:noFill/>
          <a:ln>
            <a:noFill/>
          </a:ln>
        </p:spPr>
      </p:pic>
      <p:sp>
        <p:nvSpPr>
          <p:cNvPr id="33" name="TextBox 32"/>
          <p:cNvSpPr txBox="1"/>
          <p:nvPr/>
        </p:nvSpPr>
        <p:spPr>
          <a:xfrm>
            <a:off x="1447800" y="76200"/>
            <a:ext cx="5257800" cy="707886"/>
          </a:xfrm>
          <a:prstGeom prst="rect">
            <a:avLst/>
          </a:prstGeom>
          <a:noFill/>
        </p:spPr>
        <p:txBody>
          <a:bodyPr wrap="square" rtlCol="0" anchor="ctr">
            <a:spAutoFit/>
          </a:bodyPr>
          <a:lstStyle/>
          <a:p>
            <a:r>
              <a:rPr lang="en-US" sz="4000" b="1" dirty="0" smtClean="0">
                <a:solidFill>
                  <a:srgbClr val="002060"/>
                </a:solidFill>
                <a:latin typeface="Gabriola" pitchFamily="82" charset="0"/>
                <a:cs typeface="Aparajita" pitchFamily="34" charset="0"/>
              </a:rPr>
              <a:t>RIZQTECH ENGINEERS</a:t>
            </a:r>
            <a:endParaRPr lang="en-IN" sz="4000" b="1" dirty="0">
              <a:solidFill>
                <a:srgbClr val="002060"/>
              </a:solidFill>
              <a:latin typeface="Gabriola" pitchFamily="82" charset="0"/>
              <a:cs typeface="Aparajita" pitchFamily="34" charset="0"/>
            </a:endParaRPr>
          </a:p>
        </p:txBody>
      </p:sp>
      <p:sp>
        <p:nvSpPr>
          <p:cNvPr id="49" name="TextBox 48"/>
          <p:cNvSpPr txBox="1"/>
          <p:nvPr/>
        </p:nvSpPr>
        <p:spPr>
          <a:xfrm>
            <a:off x="1143000" y="685800"/>
            <a:ext cx="5105400" cy="400110"/>
          </a:xfrm>
          <a:prstGeom prst="rect">
            <a:avLst/>
          </a:prstGeom>
          <a:noFill/>
        </p:spPr>
        <p:txBody>
          <a:bodyPr wrap="square" rtlCol="0">
            <a:spAutoFit/>
          </a:bodyPr>
          <a:lstStyle/>
          <a:p>
            <a:r>
              <a:rPr lang="en-US" sz="2000" b="1" dirty="0" smtClean="0">
                <a:solidFill>
                  <a:schemeClr val="accent4">
                    <a:lumMod val="50000"/>
                  </a:schemeClr>
                </a:solidFill>
                <a:latin typeface="Gabriola" pitchFamily="82" charset="0"/>
              </a:rPr>
              <a:t>A CONSULTING DESGIN &amp; MANUFACTURING FIRM</a:t>
            </a:r>
            <a:endParaRPr lang="en-IN" sz="2000" b="1" dirty="0">
              <a:solidFill>
                <a:schemeClr val="accent4">
                  <a:lumMod val="50000"/>
                </a:schemeClr>
              </a:solidFill>
              <a:latin typeface="Gabriola" pitchFamily="82" charset="0"/>
            </a:endParaRPr>
          </a:p>
        </p:txBody>
      </p:sp>
      <p:sp>
        <p:nvSpPr>
          <p:cNvPr id="52" name="Right Triangle 51"/>
          <p:cNvSpPr/>
          <p:nvPr/>
        </p:nvSpPr>
        <p:spPr>
          <a:xfrm rot="10800000">
            <a:off x="6019800" y="152400"/>
            <a:ext cx="838200" cy="685800"/>
          </a:xfrm>
          <a:prstGeom prst="rtTriangle">
            <a:avLst/>
          </a:prstGeom>
          <a:solidFill>
            <a:srgbClr val="D91809">
              <a:alpha val="82000"/>
            </a:srgbClr>
          </a:solidFill>
          <a:ln w="12700" cap="flat"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4" name="Right Triangle 23"/>
          <p:cNvSpPr/>
          <p:nvPr/>
        </p:nvSpPr>
        <p:spPr>
          <a:xfrm rot="10800000">
            <a:off x="5638800" y="152401"/>
            <a:ext cx="1219200" cy="1066798"/>
          </a:xfrm>
          <a:prstGeom prst="rtTriangle">
            <a:avLst/>
          </a:prstGeom>
          <a:solidFill>
            <a:srgbClr val="3EBEE6"/>
          </a:solidFill>
          <a:ln w="12700" cap="flat" cmpd="dbl">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5" name="Right Triangle 24"/>
          <p:cNvSpPr/>
          <p:nvPr/>
        </p:nvSpPr>
        <p:spPr>
          <a:xfrm rot="10800000">
            <a:off x="6019800" y="152401"/>
            <a:ext cx="838200" cy="685800"/>
          </a:xfrm>
          <a:prstGeom prst="rtTriangle">
            <a:avLst/>
          </a:prstGeom>
          <a:solidFill>
            <a:srgbClr val="6CD2D2"/>
          </a:solidFill>
          <a:ln w="12700" cap="flat"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1" name="Footer Placeholder 6"/>
          <p:cNvSpPr>
            <a:spLocks noGrp="1"/>
          </p:cNvSpPr>
          <p:nvPr>
            <p:ph type="ftr" sz="quarter" idx="11"/>
          </p:nvPr>
        </p:nvSpPr>
        <p:spPr>
          <a:xfrm>
            <a:off x="76200" y="8153400"/>
            <a:ext cx="1524000" cy="808567"/>
          </a:xfrm>
        </p:spPr>
        <p:txBody>
          <a:bodyPr/>
          <a:lstStyle/>
          <a:p>
            <a:pPr algn="l"/>
            <a:r>
              <a:rPr lang="en-US" sz="1050" b="1" dirty="0" smtClean="0"/>
              <a:t>REG OFFICE:</a:t>
            </a:r>
          </a:p>
          <a:p>
            <a:pPr algn="l"/>
            <a:r>
              <a:rPr lang="en-US" sz="1050" dirty="0" smtClean="0"/>
              <a:t>3 AAMENA DUPLEX,</a:t>
            </a:r>
          </a:p>
          <a:p>
            <a:pPr algn="l"/>
            <a:r>
              <a:rPr lang="en-US" sz="1050" dirty="0" smtClean="0"/>
              <a:t>TANDALJAVASNA ROAD</a:t>
            </a:r>
          </a:p>
          <a:p>
            <a:pPr algn="l"/>
            <a:r>
              <a:rPr lang="en-US" sz="1050" dirty="0" smtClean="0"/>
              <a:t>VADODARA-390020,</a:t>
            </a:r>
          </a:p>
          <a:p>
            <a:pPr algn="l"/>
            <a:r>
              <a:rPr lang="en-US" sz="1050" dirty="0" smtClean="0"/>
              <a:t>GUJARAT, INDIA</a:t>
            </a:r>
            <a:endParaRPr lang="en-US" sz="1050" dirty="0"/>
          </a:p>
        </p:txBody>
      </p:sp>
      <p:sp>
        <p:nvSpPr>
          <p:cNvPr id="42" name="Footer Placeholder 6"/>
          <p:cNvSpPr txBox="1">
            <a:spLocks/>
          </p:cNvSpPr>
          <p:nvPr/>
        </p:nvSpPr>
        <p:spPr>
          <a:xfrm>
            <a:off x="1600200" y="8153400"/>
            <a:ext cx="1295400" cy="808567"/>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rPr>
              <a:t>WORKS IT: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486/2 GIDC,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 MAKRPURA,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VADODARA-390010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GUJARAT, INDIA</a:t>
            </a:r>
            <a:endParaRPr kumimoji="0" lang="en-US" sz="105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43" name="Footer Placeholder 6"/>
          <p:cNvSpPr txBox="1">
            <a:spLocks/>
          </p:cNvSpPr>
          <p:nvPr/>
        </p:nvSpPr>
        <p:spPr>
          <a:xfrm>
            <a:off x="2895600" y="8153400"/>
            <a:ext cx="2286000" cy="808567"/>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PHONE NO:+91-7600807606</a:t>
            </a:r>
          </a:p>
          <a:p>
            <a:r>
              <a:rPr lang="en-US" sz="1050" dirty="0" smtClean="0">
                <a:solidFill>
                  <a:schemeClr val="tx1">
                    <a:tint val="75000"/>
                  </a:schemeClr>
                </a:solidFill>
              </a:rPr>
              <a:t>                     +91-9624690662</a:t>
            </a:r>
          </a:p>
          <a:p>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E-MAIL: </a:t>
            </a: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hlinkClick r:id="rId5"/>
              </a:rPr>
              <a:t>info@rizqtech.co.in</a:t>
            </a: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r>
              <a:rPr lang="en-US" sz="1050" dirty="0" smtClean="0">
                <a:solidFill>
                  <a:schemeClr val="tx1">
                    <a:tint val="75000"/>
                  </a:schemeClr>
                </a:solidFill>
              </a:rPr>
              <a:t>               </a:t>
            </a:r>
            <a:r>
              <a:rPr lang="en-US" sz="1050" dirty="0" smtClean="0">
                <a:solidFill>
                  <a:schemeClr val="tx1">
                    <a:tint val="75000"/>
                  </a:schemeClr>
                </a:solidFill>
                <a:hlinkClick r:id="rId6"/>
              </a:rPr>
              <a:t>rizq_tech@yahoo.com</a:t>
            </a:r>
            <a:endParaRPr lang="en-US" sz="1050" dirty="0" smtClean="0">
              <a:solidFill>
                <a:schemeClr val="tx1">
                  <a:tint val="75000"/>
                </a:schemeClr>
              </a:solidFill>
            </a:endParaRPr>
          </a:p>
          <a:p>
            <a:r>
              <a:rPr lang="en-US" sz="1050" dirty="0" smtClean="0">
                <a:solidFill>
                  <a:schemeClr val="tx1">
                    <a:tint val="75000"/>
                  </a:schemeClr>
                </a:solidFill>
              </a:rPr>
              <a:t>WEBSITE: www.riztechengineers.com</a:t>
            </a:r>
          </a:p>
          <a:p>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
        <p:nvSpPr>
          <p:cNvPr id="44" name="Footer Placeholder 6"/>
          <p:cNvSpPr txBox="1">
            <a:spLocks/>
          </p:cNvSpPr>
          <p:nvPr/>
        </p:nvSpPr>
        <p:spPr>
          <a:xfrm>
            <a:off x="5105400" y="8259233"/>
            <a:ext cx="1066800" cy="808567"/>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dirty="0" smtClean="0">
                <a:solidFill>
                  <a:schemeClr val="tx1">
                    <a:tint val="75000"/>
                  </a:schemeClr>
                </a:solidFill>
              </a:rPr>
              <a:t>ISO 9001:2015</a:t>
            </a:r>
            <a:endPar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50" b="1" dirty="0" smtClean="0">
              <a:solidFill>
                <a:schemeClr val="tx1">
                  <a:tint val="7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rPr>
              <a:t>ISO 45001:2018</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b="1" dirty="0" smtClean="0">
              <a:solidFill>
                <a:schemeClr val="tx1">
                  <a:tint val="7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pic>
        <p:nvPicPr>
          <p:cNvPr id="45" name="Picture 44" descr="45001(@).jpg"/>
          <p:cNvPicPr>
            <a:picLocks noChangeAspect="1"/>
          </p:cNvPicPr>
          <p:nvPr/>
        </p:nvPicPr>
        <p:blipFill>
          <a:blip r:embed="rId7" cstate="print"/>
          <a:stretch>
            <a:fillRect/>
          </a:stretch>
        </p:blipFill>
        <p:spPr>
          <a:xfrm>
            <a:off x="6218910" y="8576849"/>
            <a:ext cx="410490" cy="414751"/>
          </a:xfrm>
          <a:prstGeom prst="rect">
            <a:avLst/>
          </a:prstGeom>
        </p:spPr>
      </p:pic>
      <p:pic>
        <p:nvPicPr>
          <p:cNvPr id="46" name="Picture 45" descr="400868_Final Manual_Sardha Universi.jpg"/>
          <p:cNvPicPr>
            <a:picLocks noChangeAspect="1"/>
          </p:cNvPicPr>
          <p:nvPr/>
        </p:nvPicPr>
        <p:blipFill>
          <a:blip r:embed="rId8" cstate="print"/>
          <a:stretch>
            <a:fillRect/>
          </a:stretch>
        </p:blipFill>
        <p:spPr>
          <a:xfrm>
            <a:off x="6233655" y="8105345"/>
            <a:ext cx="381000" cy="429055"/>
          </a:xfrm>
          <a:prstGeom prst="rect">
            <a:avLst/>
          </a:prstGeom>
        </p:spPr>
      </p:pic>
      <p:sp>
        <p:nvSpPr>
          <p:cNvPr id="47" name="TextBox 46"/>
          <p:cNvSpPr txBox="1"/>
          <p:nvPr/>
        </p:nvSpPr>
        <p:spPr>
          <a:xfrm>
            <a:off x="76200" y="1371600"/>
            <a:ext cx="4724400" cy="523220"/>
          </a:xfrm>
          <a:prstGeom prst="rect">
            <a:avLst/>
          </a:prstGeom>
          <a:noFill/>
        </p:spPr>
        <p:txBody>
          <a:bodyPr wrap="square" rtlCol="0">
            <a:spAutoFit/>
          </a:bodyPr>
          <a:lstStyle/>
          <a:p>
            <a:r>
              <a:rPr lang="en-US" sz="2800" b="1" dirty="0" smtClean="0">
                <a:solidFill>
                  <a:schemeClr val="accent4">
                    <a:lumMod val="50000"/>
                  </a:schemeClr>
                </a:solidFill>
                <a:latin typeface="Copperplate Gothic Light" pitchFamily="34" charset="0"/>
                <a:cs typeface="Andalus" pitchFamily="18" charset="-78"/>
              </a:rPr>
              <a:t>PHOTO BOOK</a:t>
            </a:r>
          </a:p>
        </p:txBody>
      </p:sp>
      <p:sp>
        <p:nvSpPr>
          <p:cNvPr id="40" name="TextBox 39"/>
          <p:cNvSpPr txBox="1"/>
          <p:nvPr/>
        </p:nvSpPr>
        <p:spPr>
          <a:xfrm>
            <a:off x="3886200" y="5257800"/>
            <a:ext cx="2362200" cy="276999"/>
          </a:xfrm>
          <a:prstGeom prst="rect">
            <a:avLst/>
          </a:prstGeom>
          <a:noFill/>
        </p:spPr>
        <p:txBody>
          <a:bodyPr wrap="square" rtlCol="0">
            <a:spAutoFit/>
          </a:bodyPr>
          <a:lstStyle/>
          <a:p>
            <a:r>
              <a:rPr lang="en-US" sz="1200" dirty="0" smtClean="0">
                <a:solidFill>
                  <a:schemeClr val="bg1"/>
                </a:solidFill>
              </a:rPr>
              <a:t>Ankleshwar-2019</a:t>
            </a:r>
            <a:endParaRPr lang="en-IN" sz="1200" dirty="0">
              <a:solidFill>
                <a:schemeClr val="bg1"/>
              </a:solidFill>
            </a:endParaRPr>
          </a:p>
        </p:txBody>
      </p:sp>
      <p:sp>
        <p:nvSpPr>
          <p:cNvPr id="60" name="TextBox 59"/>
          <p:cNvSpPr txBox="1"/>
          <p:nvPr/>
        </p:nvSpPr>
        <p:spPr>
          <a:xfrm>
            <a:off x="762000" y="7239000"/>
            <a:ext cx="2057400" cy="276999"/>
          </a:xfrm>
          <a:prstGeom prst="rect">
            <a:avLst/>
          </a:prstGeom>
          <a:noFill/>
        </p:spPr>
        <p:txBody>
          <a:bodyPr wrap="square" rtlCol="0">
            <a:spAutoFit/>
          </a:bodyPr>
          <a:lstStyle/>
          <a:p>
            <a:r>
              <a:rPr lang="en-US" sz="1200" dirty="0" smtClean="0">
                <a:solidFill>
                  <a:schemeClr val="bg1"/>
                </a:solidFill>
              </a:rPr>
              <a:t>Uganda Africa-2018/19</a:t>
            </a:r>
            <a:endParaRPr lang="en-IN" sz="1200" dirty="0">
              <a:solidFill>
                <a:schemeClr val="bg1"/>
              </a:solidFill>
            </a:endParaRPr>
          </a:p>
        </p:txBody>
      </p:sp>
      <p:sp>
        <p:nvSpPr>
          <p:cNvPr id="34" name="TextBox 33"/>
          <p:cNvSpPr txBox="1"/>
          <p:nvPr/>
        </p:nvSpPr>
        <p:spPr>
          <a:xfrm>
            <a:off x="3810000" y="5410200"/>
            <a:ext cx="2362200" cy="276999"/>
          </a:xfrm>
          <a:prstGeom prst="rect">
            <a:avLst/>
          </a:prstGeom>
          <a:noFill/>
        </p:spPr>
        <p:txBody>
          <a:bodyPr wrap="square" rtlCol="0">
            <a:spAutoFit/>
          </a:bodyPr>
          <a:lstStyle/>
          <a:p>
            <a:r>
              <a:rPr lang="en-US" sz="1200" dirty="0" smtClean="0">
                <a:solidFill>
                  <a:schemeClr val="bg1"/>
                </a:solidFill>
              </a:rPr>
              <a:t>West Bengal -2019</a:t>
            </a:r>
            <a:endParaRPr lang="en-IN" sz="1200" dirty="0">
              <a:solidFill>
                <a:schemeClr val="bg1"/>
              </a:solidFill>
            </a:endParaRPr>
          </a:p>
        </p:txBody>
      </p:sp>
      <p:sp>
        <p:nvSpPr>
          <p:cNvPr id="50" name="Rounded Rectangle 49"/>
          <p:cNvSpPr/>
          <p:nvPr/>
        </p:nvSpPr>
        <p:spPr>
          <a:xfrm>
            <a:off x="533400" y="1981200"/>
            <a:ext cx="2514600" cy="2438400"/>
          </a:xfrm>
          <a:prstGeom prst="roundRect">
            <a:avLst/>
          </a:prstGeom>
          <a:blipFill>
            <a:blip r:embed="rId9"/>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Rounded Rectangle 50"/>
          <p:cNvSpPr/>
          <p:nvPr/>
        </p:nvSpPr>
        <p:spPr>
          <a:xfrm>
            <a:off x="3810000" y="1981200"/>
            <a:ext cx="2514600" cy="2438400"/>
          </a:xfrm>
          <a:prstGeom prst="roundRect">
            <a:avLst/>
          </a:prstGeom>
          <a:blipFill>
            <a:blip r:embed="rId10"/>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4" name="Rounded Rectangle 53"/>
          <p:cNvSpPr/>
          <p:nvPr/>
        </p:nvSpPr>
        <p:spPr>
          <a:xfrm>
            <a:off x="533400" y="4953000"/>
            <a:ext cx="2514600" cy="2438400"/>
          </a:xfrm>
          <a:prstGeom prst="roundRect">
            <a:avLst/>
          </a:prstGeom>
          <a:blipFill>
            <a:blip r:embed="rId11"/>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5" name="Rounded Rectangle 54"/>
          <p:cNvSpPr/>
          <p:nvPr/>
        </p:nvSpPr>
        <p:spPr>
          <a:xfrm>
            <a:off x="3810000" y="4953000"/>
            <a:ext cx="2514600" cy="2438400"/>
          </a:xfrm>
          <a:prstGeom prst="roundRect">
            <a:avLst/>
          </a:prstGeom>
          <a:blipFill>
            <a:blip r:embed="rId12"/>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Tree>
    <p:extLst>
      <p:ext uri="{BB962C8B-B14F-4D97-AF65-F5344CB8AC3E}">
        <p14:creationId xmlns:p14="http://schemas.microsoft.com/office/powerpoint/2010/main" val="2289018096"/>
      </p:ext>
    </p:extLst>
  </p:cSld>
  <p:clrMapOvr>
    <a:masterClrMapping/>
  </p:clrMapOvr>
  <mc:AlternateContent xmlns:mc="http://schemas.openxmlformats.org/markup-compatibility/2006">
    <mc:Choice xmlns:p14="http://schemas.microsoft.com/office/powerpoint/2010/main" Requires="p14">
      <p:transition spd="slow" p14:dur="800" advTm="5000">
        <p14:flythrough/>
      </p:transition>
    </mc:Choice>
    <mc:Fallback>
      <p:transition spd="slow" advTm="5000">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descr="DryIceBlasting.jpg"/>
          <p:cNvPicPr>
            <a:picLocks noChangeAspect="1"/>
          </p:cNvPicPr>
          <p:nvPr/>
        </p:nvPicPr>
        <p:blipFill>
          <a:blip r:embed="rId3"/>
          <a:stretch>
            <a:fillRect/>
          </a:stretch>
        </p:blipFill>
        <p:spPr>
          <a:xfrm>
            <a:off x="228600" y="1295401"/>
            <a:ext cx="6400800" cy="6629399"/>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53" name="Right Triangle 52"/>
          <p:cNvSpPr/>
          <p:nvPr/>
        </p:nvSpPr>
        <p:spPr>
          <a:xfrm rot="10800000">
            <a:off x="5638800" y="152400"/>
            <a:ext cx="1219200" cy="1066798"/>
          </a:xfrm>
          <a:prstGeom prst="rtTriangle">
            <a:avLst/>
          </a:prstGeom>
          <a:solidFill>
            <a:schemeClr val="bg1">
              <a:lumMod val="50000"/>
            </a:schemeClr>
          </a:solidFill>
          <a:ln w="12700" cap="flat" cmpd="dbl">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16" name="Straight Connector 15"/>
          <p:cNvCxnSpPr/>
          <p:nvPr/>
        </p:nvCxnSpPr>
        <p:spPr>
          <a:xfrm>
            <a:off x="152400" y="8077200"/>
            <a:ext cx="6553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52400" y="8026400"/>
            <a:ext cx="6553200" cy="1588"/>
          </a:xfrm>
          <a:prstGeom prst="line">
            <a:avLst/>
          </a:prstGeom>
        </p:spPr>
        <p:style>
          <a:lnRef idx="1">
            <a:schemeClr val="accent1"/>
          </a:lnRef>
          <a:fillRef idx="0">
            <a:schemeClr val="accent1"/>
          </a:fillRef>
          <a:effectRef idx="0">
            <a:schemeClr val="accent1"/>
          </a:effectRef>
          <a:fontRef idx="minor">
            <a:schemeClr val="tx1"/>
          </a:fontRef>
        </p:style>
      </p:cxnSp>
      <p:pic>
        <p:nvPicPr>
          <p:cNvPr id="31" name="Picture 30" descr="logo riz.jpg"/>
          <p:cNvPicPr>
            <a:picLocks noChangeAspect="1"/>
          </p:cNvPicPr>
          <p:nvPr/>
        </p:nvPicPr>
        <p:blipFill>
          <a:blip r:embed="rId4"/>
          <a:stretch>
            <a:fillRect/>
          </a:stretch>
        </p:blipFill>
        <p:spPr>
          <a:xfrm>
            <a:off x="195569" y="304801"/>
            <a:ext cx="718831" cy="767118"/>
          </a:xfrm>
          <a:prstGeom prst="rect">
            <a:avLst/>
          </a:prstGeom>
          <a:noFill/>
          <a:ln>
            <a:noFill/>
          </a:ln>
        </p:spPr>
      </p:pic>
      <p:sp>
        <p:nvSpPr>
          <p:cNvPr id="33" name="TextBox 32"/>
          <p:cNvSpPr txBox="1"/>
          <p:nvPr/>
        </p:nvSpPr>
        <p:spPr>
          <a:xfrm>
            <a:off x="1447800" y="76200"/>
            <a:ext cx="5257800" cy="707886"/>
          </a:xfrm>
          <a:prstGeom prst="rect">
            <a:avLst/>
          </a:prstGeom>
          <a:noFill/>
        </p:spPr>
        <p:txBody>
          <a:bodyPr wrap="square" rtlCol="0" anchor="ctr">
            <a:spAutoFit/>
          </a:bodyPr>
          <a:lstStyle/>
          <a:p>
            <a:r>
              <a:rPr lang="en-US" sz="4000" b="1" dirty="0" smtClean="0">
                <a:solidFill>
                  <a:srgbClr val="002060"/>
                </a:solidFill>
                <a:latin typeface="Gabriola" pitchFamily="82" charset="0"/>
                <a:cs typeface="Aparajita" pitchFamily="34" charset="0"/>
              </a:rPr>
              <a:t>RIZQTECH ENGINEERS</a:t>
            </a:r>
            <a:endParaRPr lang="en-IN" sz="4000" b="1" dirty="0">
              <a:solidFill>
                <a:srgbClr val="002060"/>
              </a:solidFill>
              <a:latin typeface="Gabriola" pitchFamily="82" charset="0"/>
              <a:cs typeface="Aparajita" pitchFamily="34" charset="0"/>
            </a:endParaRPr>
          </a:p>
        </p:txBody>
      </p:sp>
      <p:sp>
        <p:nvSpPr>
          <p:cNvPr id="49" name="TextBox 48"/>
          <p:cNvSpPr txBox="1"/>
          <p:nvPr/>
        </p:nvSpPr>
        <p:spPr>
          <a:xfrm>
            <a:off x="1143000" y="685800"/>
            <a:ext cx="5105400" cy="400110"/>
          </a:xfrm>
          <a:prstGeom prst="rect">
            <a:avLst/>
          </a:prstGeom>
          <a:noFill/>
        </p:spPr>
        <p:txBody>
          <a:bodyPr wrap="square" rtlCol="0">
            <a:spAutoFit/>
          </a:bodyPr>
          <a:lstStyle/>
          <a:p>
            <a:r>
              <a:rPr lang="en-US" sz="2000" b="1" dirty="0" smtClean="0">
                <a:solidFill>
                  <a:schemeClr val="accent4">
                    <a:lumMod val="50000"/>
                  </a:schemeClr>
                </a:solidFill>
                <a:latin typeface="Gabriola" pitchFamily="82" charset="0"/>
              </a:rPr>
              <a:t>A CONSULTING DESGIN &amp; MANUFACTURING FIRM</a:t>
            </a:r>
            <a:endParaRPr lang="en-IN" sz="2000" b="1" dirty="0">
              <a:solidFill>
                <a:schemeClr val="accent4">
                  <a:lumMod val="50000"/>
                </a:schemeClr>
              </a:solidFill>
              <a:latin typeface="Gabriola" pitchFamily="82" charset="0"/>
            </a:endParaRPr>
          </a:p>
        </p:txBody>
      </p:sp>
      <p:sp>
        <p:nvSpPr>
          <p:cNvPr id="52" name="Right Triangle 51"/>
          <p:cNvSpPr/>
          <p:nvPr/>
        </p:nvSpPr>
        <p:spPr>
          <a:xfrm rot="10800000">
            <a:off x="6019800" y="152400"/>
            <a:ext cx="838200" cy="685800"/>
          </a:xfrm>
          <a:prstGeom prst="rtTriangle">
            <a:avLst/>
          </a:prstGeom>
          <a:solidFill>
            <a:srgbClr val="D91809">
              <a:alpha val="82000"/>
            </a:srgbClr>
          </a:solidFill>
          <a:ln w="12700" cap="flat"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4" name="Right Triangle 23"/>
          <p:cNvSpPr/>
          <p:nvPr/>
        </p:nvSpPr>
        <p:spPr>
          <a:xfrm rot="10800000">
            <a:off x="5638800" y="152401"/>
            <a:ext cx="1219200" cy="1066798"/>
          </a:xfrm>
          <a:prstGeom prst="rtTriangle">
            <a:avLst/>
          </a:prstGeom>
          <a:solidFill>
            <a:srgbClr val="3EBEE6"/>
          </a:solidFill>
          <a:ln w="12700" cap="flat" cmpd="dbl">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5" name="Right Triangle 24"/>
          <p:cNvSpPr/>
          <p:nvPr/>
        </p:nvSpPr>
        <p:spPr>
          <a:xfrm rot="10800000">
            <a:off x="6019800" y="152401"/>
            <a:ext cx="838200" cy="685800"/>
          </a:xfrm>
          <a:prstGeom prst="rtTriangle">
            <a:avLst/>
          </a:prstGeom>
          <a:solidFill>
            <a:srgbClr val="6CD2D2"/>
          </a:solidFill>
          <a:ln w="12700" cap="flat"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4" name="TextBox 33"/>
          <p:cNvSpPr txBox="1"/>
          <p:nvPr/>
        </p:nvSpPr>
        <p:spPr>
          <a:xfrm>
            <a:off x="380999" y="1690092"/>
            <a:ext cx="6233656" cy="6463308"/>
          </a:xfrm>
          <a:prstGeom prst="rect">
            <a:avLst/>
          </a:prstGeom>
          <a:noFill/>
        </p:spPr>
        <p:txBody>
          <a:bodyPr wrap="square" rtlCol="0">
            <a:spAutoFit/>
          </a:bodyPr>
          <a:lstStyle/>
          <a:p>
            <a:r>
              <a:rPr lang="en-IN" dirty="0"/>
              <a:t>Aether Industries Limited -Surat, Gujarat</a:t>
            </a:r>
          </a:p>
          <a:p>
            <a:r>
              <a:rPr lang="en-IN" dirty="0"/>
              <a:t>AIMS Fine Chemicals -Bhavnagar, Gujarat</a:t>
            </a:r>
          </a:p>
          <a:p>
            <a:r>
              <a:rPr lang="en-IN" dirty="0"/>
              <a:t>Akshar Air Product - Dahej, Gujarat</a:t>
            </a:r>
          </a:p>
          <a:p>
            <a:r>
              <a:rPr lang="en-IN" dirty="0" smtClean="0"/>
              <a:t>Alexa Industrial Gases </a:t>
            </a:r>
            <a:r>
              <a:rPr lang="en-IN" dirty="0"/>
              <a:t>-Botad, Gujarat</a:t>
            </a:r>
          </a:p>
          <a:p>
            <a:r>
              <a:rPr lang="en-IN" dirty="0" smtClean="0"/>
              <a:t>Ashok </a:t>
            </a:r>
            <a:r>
              <a:rPr lang="en-IN" dirty="0"/>
              <a:t>&amp; Company- Delhi, Gujarat</a:t>
            </a:r>
          </a:p>
          <a:p>
            <a:r>
              <a:rPr lang="en-IN" dirty="0"/>
              <a:t>Aurangabad Carbon Products </a:t>
            </a:r>
            <a:r>
              <a:rPr lang="en-IN" dirty="0" smtClean="0"/>
              <a:t>Pvt </a:t>
            </a:r>
            <a:r>
              <a:rPr lang="en-IN" dirty="0"/>
              <a:t>Ltd - </a:t>
            </a:r>
            <a:r>
              <a:rPr lang="en-IN" dirty="0" smtClean="0"/>
              <a:t>Aurangabad, Maharashtra</a:t>
            </a:r>
            <a:endParaRPr lang="en-IN" dirty="0"/>
          </a:p>
          <a:p>
            <a:r>
              <a:rPr lang="en-IN" dirty="0" smtClean="0"/>
              <a:t>Axis Industrial House- Pithampur, Madhya </a:t>
            </a:r>
            <a:r>
              <a:rPr lang="en-IN" dirty="0"/>
              <a:t>Pradesh</a:t>
            </a:r>
          </a:p>
          <a:p>
            <a:r>
              <a:rPr lang="en-IN" dirty="0"/>
              <a:t>Bhagyalaxmi Gas Industry - </a:t>
            </a:r>
            <a:r>
              <a:rPr lang="en-IN" dirty="0" smtClean="0"/>
              <a:t>Vadodara, Gujarat</a:t>
            </a:r>
            <a:endParaRPr lang="en-IN" dirty="0"/>
          </a:p>
          <a:p>
            <a:r>
              <a:rPr lang="en-IN" dirty="0"/>
              <a:t>Bicon Corporation - Ahemdabad,Gujarat</a:t>
            </a:r>
          </a:p>
          <a:p>
            <a:r>
              <a:rPr lang="en-IN" dirty="0"/>
              <a:t>Chemtrade Corporation- </a:t>
            </a:r>
            <a:r>
              <a:rPr lang="en-IN" dirty="0" smtClean="0"/>
              <a:t>Mehsana, </a:t>
            </a:r>
            <a:r>
              <a:rPr lang="en-IN" dirty="0"/>
              <a:t>Gujarat</a:t>
            </a:r>
          </a:p>
          <a:p>
            <a:r>
              <a:rPr lang="en-IN" dirty="0"/>
              <a:t>Dahod Hot Insulation Works -Dahod</a:t>
            </a:r>
            <a:r>
              <a:rPr lang="en-IN" dirty="0" smtClean="0"/>
              <a:t>, Gujarat</a:t>
            </a:r>
            <a:endParaRPr lang="en-IN" dirty="0"/>
          </a:p>
          <a:p>
            <a:r>
              <a:rPr lang="en-IN" dirty="0" smtClean="0"/>
              <a:t>Davat Beverages Private Limited </a:t>
            </a:r>
            <a:r>
              <a:rPr lang="en-IN" dirty="0"/>
              <a:t>-Gondal, </a:t>
            </a:r>
            <a:r>
              <a:rPr lang="en-IN" dirty="0" smtClean="0"/>
              <a:t>Gujarat</a:t>
            </a:r>
            <a:endParaRPr lang="en-IN" dirty="0"/>
          </a:p>
          <a:p>
            <a:r>
              <a:rPr lang="en-IN" dirty="0"/>
              <a:t>Delta Gases </a:t>
            </a:r>
            <a:r>
              <a:rPr lang="en-IN" dirty="0" smtClean="0"/>
              <a:t>– Zambia, Africa</a:t>
            </a:r>
            <a:endParaRPr lang="en-IN" dirty="0"/>
          </a:p>
          <a:p>
            <a:r>
              <a:rPr lang="en-IN" dirty="0"/>
              <a:t>Eureka </a:t>
            </a:r>
            <a:r>
              <a:rPr lang="en-IN" dirty="0" smtClean="0"/>
              <a:t>Fabricators Pvt </a:t>
            </a:r>
            <a:r>
              <a:rPr lang="en-IN" dirty="0"/>
              <a:t>Ltd. - </a:t>
            </a:r>
            <a:r>
              <a:rPr lang="en-IN" dirty="0" smtClean="0"/>
              <a:t>Mumbai, Maharashtra</a:t>
            </a:r>
            <a:endParaRPr lang="en-IN" dirty="0"/>
          </a:p>
          <a:p>
            <a:r>
              <a:rPr lang="en-IN" dirty="0"/>
              <a:t>Everest Gases </a:t>
            </a:r>
            <a:r>
              <a:rPr lang="en-IN" dirty="0" smtClean="0"/>
              <a:t>-Ahmedabad </a:t>
            </a:r>
            <a:r>
              <a:rPr lang="en-IN" dirty="0"/>
              <a:t>,Gujarat</a:t>
            </a:r>
          </a:p>
          <a:p>
            <a:r>
              <a:rPr lang="en-IN" dirty="0"/>
              <a:t>Gayatri Industrial Gases - Padra</a:t>
            </a:r>
            <a:r>
              <a:rPr lang="en-IN" dirty="0" smtClean="0"/>
              <a:t>, Gujarat</a:t>
            </a:r>
            <a:endParaRPr lang="en-IN" dirty="0"/>
          </a:p>
          <a:p>
            <a:r>
              <a:rPr lang="en-IN" dirty="0" smtClean="0"/>
              <a:t>Gunlakshmi Metalics Pvt Ltd </a:t>
            </a:r>
            <a:r>
              <a:rPr lang="en-IN" dirty="0"/>
              <a:t>-Jalna</a:t>
            </a:r>
            <a:r>
              <a:rPr lang="en-IN" dirty="0" smtClean="0"/>
              <a:t>, Maharashtra</a:t>
            </a:r>
            <a:endParaRPr lang="en-IN" dirty="0"/>
          </a:p>
          <a:p>
            <a:r>
              <a:rPr lang="en-IN" dirty="0" smtClean="0"/>
              <a:t>Gunnebo India Private Limited- </a:t>
            </a:r>
            <a:r>
              <a:rPr lang="en-IN" dirty="0"/>
              <a:t>Halol</a:t>
            </a:r>
            <a:r>
              <a:rPr lang="en-IN" dirty="0" smtClean="0"/>
              <a:t>, Gujarat</a:t>
            </a:r>
            <a:endParaRPr lang="en-IN" dirty="0"/>
          </a:p>
          <a:p>
            <a:r>
              <a:rPr lang="en-IN" dirty="0"/>
              <a:t>HPS Gases Limited </a:t>
            </a:r>
            <a:r>
              <a:rPr lang="en-IN" dirty="0" smtClean="0"/>
              <a:t>- Por, </a:t>
            </a:r>
            <a:r>
              <a:rPr lang="en-IN" dirty="0" smtClean="0"/>
              <a:t>Gujarat</a:t>
            </a:r>
          </a:p>
          <a:p>
            <a:r>
              <a:rPr lang="en-US" dirty="0" smtClean="0"/>
              <a:t>Inox India Pvt Ltd.</a:t>
            </a:r>
            <a:endParaRPr lang="en-IN" dirty="0"/>
          </a:p>
          <a:p>
            <a:r>
              <a:rPr lang="en-IN" dirty="0"/>
              <a:t>Icon Welding </a:t>
            </a:r>
            <a:r>
              <a:rPr lang="en-IN" dirty="0" smtClean="0"/>
              <a:t>Equipments -Vadodara, Gujarat</a:t>
            </a:r>
            <a:endParaRPr lang="en-IN" dirty="0"/>
          </a:p>
          <a:p>
            <a:r>
              <a:rPr lang="en-IN" dirty="0"/>
              <a:t>IFB </a:t>
            </a:r>
            <a:r>
              <a:rPr lang="en-IN" dirty="0" smtClean="0"/>
              <a:t>Agro Industries Ltd </a:t>
            </a:r>
            <a:r>
              <a:rPr lang="en-IN" dirty="0"/>
              <a:t>-Nurpur</a:t>
            </a:r>
            <a:r>
              <a:rPr lang="en-IN" dirty="0" smtClean="0"/>
              <a:t>, West Bengal</a:t>
            </a:r>
          </a:p>
          <a:p>
            <a:r>
              <a:rPr lang="en-IN" dirty="0" smtClean="0"/>
              <a:t>Indie Delights Pvt Ltd.- Vadodara, Gujarat</a:t>
            </a:r>
            <a:endParaRPr lang="en-IN" dirty="0"/>
          </a:p>
        </p:txBody>
      </p:sp>
      <p:sp>
        <p:nvSpPr>
          <p:cNvPr id="44" name="Footer Placeholder 6"/>
          <p:cNvSpPr>
            <a:spLocks noGrp="1"/>
          </p:cNvSpPr>
          <p:nvPr>
            <p:ph type="ftr" sz="quarter" idx="11"/>
          </p:nvPr>
        </p:nvSpPr>
        <p:spPr>
          <a:xfrm>
            <a:off x="76200" y="8153400"/>
            <a:ext cx="1524000" cy="808567"/>
          </a:xfrm>
        </p:spPr>
        <p:txBody>
          <a:bodyPr/>
          <a:lstStyle/>
          <a:p>
            <a:pPr algn="l"/>
            <a:r>
              <a:rPr lang="en-US" sz="1050" b="1" dirty="0" smtClean="0"/>
              <a:t>REG OFFICE:</a:t>
            </a:r>
          </a:p>
          <a:p>
            <a:pPr algn="l"/>
            <a:r>
              <a:rPr lang="en-US" sz="1050" dirty="0" smtClean="0"/>
              <a:t>3 AAMENA DUPLEX,</a:t>
            </a:r>
          </a:p>
          <a:p>
            <a:pPr algn="l"/>
            <a:r>
              <a:rPr lang="en-US" sz="1050" dirty="0" smtClean="0"/>
              <a:t>TANDALJAVASNA ROAD</a:t>
            </a:r>
          </a:p>
          <a:p>
            <a:pPr algn="l"/>
            <a:r>
              <a:rPr lang="en-US" sz="1050" dirty="0" smtClean="0"/>
              <a:t>VADODARA-390020,</a:t>
            </a:r>
          </a:p>
          <a:p>
            <a:pPr algn="l"/>
            <a:r>
              <a:rPr lang="en-US" sz="1050" dirty="0" smtClean="0"/>
              <a:t>GUJARAT, INDIA</a:t>
            </a:r>
            <a:endParaRPr lang="en-US" sz="1050" dirty="0"/>
          </a:p>
        </p:txBody>
      </p:sp>
      <p:sp>
        <p:nvSpPr>
          <p:cNvPr id="45" name="Footer Placeholder 6"/>
          <p:cNvSpPr txBox="1">
            <a:spLocks/>
          </p:cNvSpPr>
          <p:nvPr/>
        </p:nvSpPr>
        <p:spPr>
          <a:xfrm>
            <a:off x="1600200" y="8153400"/>
            <a:ext cx="1295400" cy="808567"/>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rPr>
              <a:t>WORKS IT: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486/2 GIDC,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 MAKRPURA,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VADODARA-390010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GUJARAT, INDIA</a:t>
            </a:r>
            <a:endParaRPr kumimoji="0" lang="en-US" sz="105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46" name="Footer Placeholder 6"/>
          <p:cNvSpPr txBox="1">
            <a:spLocks/>
          </p:cNvSpPr>
          <p:nvPr/>
        </p:nvSpPr>
        <p:spPr>
          <a:xfrm>
            <a:off x="2895600" y="8153400"/>
            <a:ext cx="2286000" cy="808567"/>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PHONE NO:+91-7600807606</a:t>
            </a:r>
          </a:p>
          <a:p>
            <a:r>
              <a:rPr lang="en-US" sz="1050" dirty="0" smtClean="0">
                <a:solidFill>
                  <a:schemeClr val="tx1">
                    <a:tint val="75000"/>
                  </a:schemeClr>
                </a:solidFill>
              </a:rPr>
              <a:t>                     +91-9624690662</a:t>
            </a:r>
          </a:p>
          <a:p>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E-MAIL: </a:t>
            </a: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hlinkClick r:id="rId5"/>
              </a:rPr>
              <a:t>info@rizqtech.co.in</a:t>
            </a: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r>
              <a:rPr lang="en-US" sz="1050" dirty="0" smtClean="0">
                <a:solidFill>
                  <a:schemeClr val="tx1">
                    <a:tint val="75000"/>
                  </a:schemeClr>
                </a:solidFill>
              </a:rPr>
              <a:t>               </a:t>
            </a:r>
            <a:r>
              <a:rPr lang="en-US" sz="1050" dirty="0" smtClean="0">
                <a:solidFill>
                  <a:schemeClr val="tx1">
                    <a:tint val="75000"/>
                  </a:schemeClr>
                </a:solidFill>
                <a:hlinkClick r:id="rId6"/>
              </a:rPr>
              <a:t>rizq_tech@yahoo.com</a:t>
            </a:r>
            <a:endParaRPr lang="en-US" sz="1050" dirty="0" smtClean="0">
              <a:solidFill>
                <a:schemeClr val="tx1">
                  <a:tint val="75000"/>
                </a:schemeClr>
              </a:solidFill>
            </a:endParaRPr>
          </a:p>
          <a:p>
            <a:r>
              <a:rPr lang="en-US" sz="1050" dirty="0" smtClean="0">
                <a:solidFill>
                  <a:schemeClr val="tx1">
                    <a:tint val="75000"/>
                  </a:schemeClr>
                </a:solidFill>
              </a:rPr>
              <a:t>WEBSITE: www.riztechengineers.com</a:t>
            </a:r>
          </a:p>
          <a:p>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
        <p:nvSpPr>
          <p:cNvPr id="47" name="Footer Placeholder 6"/>
          <p:cNvSpPr txBox="1">
            <a:spLocks/>
          </p:cNvSpPr>
          <p:nvPr/>
        </p:nvSpPr>
        <p:spPr>
          <a:xfrm>
            <a:off x="5105400" y="8259233"/>
            <a:ext cx="1066800" cy="808567"/>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dirty="0" smtClean="0">
                <a:solidFill>
                  <a:schemeClr val="tx1">
                    <a:tint val="75000"/>
                  </a:schemeClr>
                </a:solidFill>
              </a:rPr>
              <a:t>ISO 9001:2015</a:t>
            </a:r>
            <a:endPar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50" b="1" dirty="0" smtClean="0">
              <a:solidFill>
                <a:schemeClr val="tx1">
                  <a:tint val="7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rPr>
              <a:t>ISO 45001:2018</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b="1" dirty="0" smtClean="0">
              <a:solidFill>
                <a:schemeClr val="tx1">
                  <a:tint val="7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pic>
        <p:nvPicPr>
          <p:cNvPr id="48" name="Picture 47" descr="45001(@).jpg"/>
          <p:cNvPicPr>
            <a:picLocks noChangeAspect="1"/>
          </p:cNvPicPr>
          <p:nvPr/>
        </p:nvPicPr>
        <p:blipFill>
          <a:blip r:embed="rId7" cstate="print"/>
          <a:stretch>
            <a:fillRect/>
          </a:stretch>
        </p:blipFill>
        <p:spPr>
          <a:xfrm>
            <a:off x="6218910" y="8576849"/>
            <a:ext cx="410490" cy="414751"/>
          </a:xfrm>
          <a:prstGeom prst="rect">
            <a:avLst/>
          </a:prstGeom>
        </p:spPr>
      </p:pic>
      <p:pic>
        <p:nvPicPr>
          <p:cNvPr id="50" name="Picture 49" descr="400868_Final Manual_Sardha Universi.jpg"/>
          <p:cNvPicPr>
            <a:picLocks noChangeAspect="1"/>
          </p:cNvPicPr>
          <p:nvPr/>
        </p:nvPicPr>
        <p:blipFill>
          <a:blip r:embed="rId8" cstate="print"/>
          <a:stretch>
            <a:fillRect/>
          </a:stretch>
        </p:blipFill>
        <p:spPr>
          <a:xfrm>
            <a:off x="6233655" y="8105345"/>
            <a:ext cx="381000" cy="429055"/>
          </a:xfrm>
          <a:prstGeom prst="rect">
            <a:avLst/>
          </a:prstGeom>
        </p:spPr>
      </p:pic>
      <p:sp>
        <p:nvSpPr>
          <p:cNvPr id="51" name="TextBox 50"/>
          <p:cNvSpPr txBox="1"/>
          <p:nvPr/>
        </p:nvSpPr>
        <p:spPr>
          <a:xfrm>
            <a:off x="381000" y="1219200"/>
            <a:ext cx="4724400" cy="523220"/>
          </a:xfrm>
          <a:prstGeom prst="rect">
            <a:avLst/>
          </a:prstGeom>
          <a:noFill/>
        </p:spPr>
        <p:txBody>
          <a:bodyPr wrap="square" rtlCol="0">
            <a:spAutoFit/>
          </a:bodyPr>
          <a:lstStyle/>
          <a:p>
            <a:r>
              <a:rPr lang="en-US" sz="2800" b="1" dirty="0" smtClean="0">
                <a:solidFill>
                  <a:schemeClr val="accent4">
                    <a:lumMod val="50000"/>
                  </a:schemeClr>
                </a:solidFill>
                <a:latin typeface="Copperplate Gothic Light" pitchFamily="34" charset="0"/>
                <a:cs typeface="Andalus" pitchFamily="18" charset="-78"/>
              </a:rPr>
              <a:t>Customer list</a:t>
            </a:r>
            <a:endParaRPr lang="en-IN" sz="2800" b="1" dirty="0">
              <a:solidFill>
                <a:schemeClr val="accent4">
                  <a:lumMod val="50000"/>
                </a:schemeClr>
              </a:solidFill>
              <a:latin typeface="Copperplate Gothic Light" pitchFamily="34" charset="0"/>
              <a:cs typeface="Andalus" pitchFamily="18" charset="-78"/>
            </a:endParaRPr>
          </a:p>
        </p:txBody>
      </p:sp>
    </p:spTree>
    <p:extLst>
      <p:ext uri="{BB962C8B-B14F-4D97-AF65-F5344CB8AC3E}">
        <p14:creationId xmlns:p14="http://schemas.microsoft.com/office/powerpoint/2010/main" val="2463064593"/>
      </p:ext>
    </p:extLst>
  </p:cSld>
  <p:clrMapOvr>
    <a:masterClrMapping/>
  </p:clrMapOvr>
  <mc:AlternateContent xmlns:mc="http://schemas.openxmlformats.org/markup-compatibility/2006">
    <mc:Choice xmlns:p14="http://schemas.microsoft.com/office/powerpoint/2010/main" Requires="p14">
      <p:transition spd="slow" p14:dur="1300" advTm="5000">
        <p14:pan dir="u"/>
      </p:transition>
    </mc:Choice>
    <mc:Fallback>
      <p:transition spd="slow" advTm="5000">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descr="DryIceBlasting.jpg"/>
          <p:cNvPicPr>
            <a:picLocks noChangeAspect="1"/>
          </p:cNvPicPr>
          <p:nvPr/>
        </p:nvPicPr>
        <p:blipFill>
          <a:blip r:embed="rId3"/>
          <a:stretch>
            <a:fillRect/>
          </a:stretch>
        </p:blipFill>
        <p:spPr>
          <a:xfrm>
            <a:off x="228600" y="1295401"/>
            <a:ext cx="6400800" cy="6629399"/>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53" name="Right Triangle 52"/>
          <p:cNvSpPr/>
          <p:nvPr/>
        </p:nvSpPr>
        <p:spPr>
          <a:xfrm rot="10800000">
            <a:off x="5638800" y="152400"/>
            <a:ext cx="1219200" cy="1066798"/>
          </a:xfrm>
          <a:prstGeom prst="rtTriangle">
            <a:avLst/>
          </a:prstGeom>
          <a:solidFill>
            <a:schemeClr val="bg1">
              <a:lumMod val="50000"/>
            </a:schemeClr>
          </a:solidFill>
          <a:ln w="12700" cap="flat" cmpd="dbl">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16" name="Straight Connector 15"/>
          <p:cNvCxnSpPr/>
          <p:nvPr/>
        </p:nvCxnSpPr>
        <p:spPr>
          <a:xfrm>
            <a:off x="152400" y="8077200"/>
            <a:ext cx="6553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52400" y="8026400"/>
            <a:ext cx="6553200" cy="1588"/>
          </a:xfrm>
          <a:prstGeom prst="line">
            <a:avLst/>
          </a:prstGeom>
        </p:spPr>
        <p:style>
          <a:lnRef idx="1">
            <a:schemeClr val="accent1"/>
          </a:lnRef>
          <a:fillRef idx="0">
            <a:schemeClr val="accent1"/>
          </a:fillRef>
          <a:effectRef idx="0">
            <a:schemeClr val="accent1"/>
          </a:effectRef>
          <a:fontRef idx="minor">
            <a:schemeClr val="tx1"/>
          </a:fontRef>
        </p:style>
      </p:cxnSp>
      <p:pic>
        <p:nvPicPr>
          <p:cNvPr id="31" name="Picture 30" descr="logo riz.jpg"/>
          <p:cNvPicPr>
            <a:picLocks noChangeAspect="1"/>
          </p:cNvPicPr>
          <p:nvPr/>
        </p:nvPicPr>
        <p:blipFill>
          <a:blip r:embed="rId4"/>
          <a:stretch>
            <a:fillRect/>
          </a:stretch>
        </p:blipFill>
        <p:spPr>
          <a:xfrm>
            <a:off x="195569" y="304801"/>
            <a:ext cx="718831" cy="767118"/>
          </a:xfrm>
          <a:prstGeom prst="rect">
            <a:avLst/>
          </a:prstGeom>
          <a:noFill/>
          <a:ln>
            <a:noFill/>
          </a:ln>
        </p:spPr>
      </p:pic>
      <p:sp>
        <p:nvSpPr>
          <p:cNvPr id="33" name="TextBox 32"/>
          <p:cNvSpPr txBox="1"/>
          <p:nvPr/>
        </p:nvSpPr>
        <p:spPr>
          <a:xfrm>
            <a:off x="1447800" y="76200"/>
            <a:ext cx="5257800" cy="707886"/>
          </a:xfrm>
          <a:prstGeom prst="rect">
            <a:avLst/>
          </a:prstGeom>
          <a:noFill/>
        </p:spPr>
        <p:txBody>
          <a:bodyPr wrap="square" rtlCol="0" anchor="ctr">
            <a:spAutoFit/>
          </a:bodyPr>
          <a:lstStyle/>
          <a:p>
            <a:r>
              <a:rPr lang="en-US" sz="4000" b="1" dirty="0" smtClean="0">
                <a:solidFill>
                  <a:srgbClr val="002060"/>
                </a:solidFill>
                <a:latin typeface="Gabriola" pitchFamily="82" charset="0"/>
                <a:cs typeface="Aparajita" pitchFamily="34" charset="0"/>
              </a:rPr>
              <a:t>RIZQTECH ENGINEERS</a:t>
            </a:r>
            <a:endParaRPr lang="en-IN" sz="4000" b="1" dirty="0">
              <a:solidFill>
                <a:srgbClr val="002060"/>
              </a:solidFill>
              <a:latin typeface="Gabriola" pitchFamily="82" charset="0"/>
              <a:cs typeface="Aparajita" pitchFamily="34" charset="0"/>
            </a:endParaRPr>
          </a:p>
        </p:txBody>
      </p:sp>
      <p:sp>
        <p:nvSpPr>
          <p:cNvPr id="49" name="TextBox 48"/>
          <p:cNvSpPr txBox="1"/>
          <p:nvPr/>
        </p:nvSpPr>
        <p:spPr>
          <a:xfrm>
            <a:off x="1143000" y="685800"/>
            <a:ext cx="5105400" cy="400110"/>
          </a:xfrm>
          <a:prstGeom prst="rect">
            <a:avLst/>
          </a:prstGeom>
          <a:noFill/>
        </p:spPr>
        <p:txBody>
          <a:bodyPr wrap="square" rtlCol="0">
            <a:spAutoFit/>
          </a:bodyPr>
          <a:lstStyle/>
          <a:p>
            <a:r>
              <a:rPr lang="en-US" sz="2000" b="1" dirty="0" smtClean="0">
                <a:solidFill>
                  <a:schemeClr val="accent4">
                    <a:lumMod val="50000"/>
                  </a:schemeClr>
                </a:solidFill>
                <a:latin typeface="Gabriola" pitchFamily="82" charset="0"/>
              </a:rPr>
              <a:t>A CONSULTING DESGIN &amp; MANUFACTURING FIRM</a:t>
            </a:r>
            <a:endParaRPr lang="en-IN" sz="2000" b="1" dirty="0">
              <a:solidFill>
                <a:schemeClr val="accent4">
                  <a:lumMod val="50000"/>
                </a:schemeClr>
              </a:solidFill>
              <a:latin typeface="Gabriola" pitchFamily="82" charset="0"/>
            </a:endParaRPr>
          </a:p>
        </p:txBody>
      </p:sp>
      <p:sp>
        <p:nvSpPr>
          <p:cNvPr id="52" name="Right Triangle 51"/>
          <p:cNvSpPr/>
          <p:nvPr/>
        </p:nvSpPr>
        <p:spPr>
          <a:xfrm rot="10800000">
            <a:off x="6019800" y="152400"/>
            <a:ext cx="838200" cy="685800"/>
          </a:xfrm>
          <a:prstGeom prst="rtTriangle">
            <a:avLst/>
          </a:prstGeom>
          <a:solidFill>
            <a:srgbClr val="D91809">
              <a:alpha val="82000"/>
            </a:srgbClr>
          </a:solidFill>
          <a:ln w="12700" cap="flat"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4" name="Right Triangle 23"/>
          <p:cNvSpPr/>
          <p:nvPr/>
        </p:nvSpPr>
        <p:spPr>
          <a:xfrm rot="10800000">
            <a:off x="5638800" y="152401"/>
            <a:ext cx="1219200" cy="1066798"/>
          </a:xfrm>
          <a:prstGeom prst="rtTriangle">
            <a:avLst/>
          </a:prstGeom>
          <a:solidFill>
            <a:srgbClr val="3EBEE6"/>
          </a:solidFill>
          <a:ln w="12700" cap="flat" cmpd="dbl">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5" name="Right Triangle 24"/>
          <p:cNvSpPr/>
          <p:nvPr/>
        </p:nvSpPr>
        <p:spPr>
          <a:xfrm rot="10800000">
            <a:off x="6019800" y="152401"/>
            <a:ext cx="838200" cy="685800"/>
          </a:xfrm>
          <a:prstGeom prst="rtTriangle">
            <a:avLst/>
          </a:prstGeom>
          <a:solidFill>
            <a:srgbClr val="6CD2D2"/>
          </a:solidFill>
          <a:ln w="12700" cap="flat"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4" name="TextBox 33"/>
          <p:cNvSpPr txBox="1"/>
          <p:nvPr/>
        </p:nvSpPr>
        <p:spPr>
          <a:xfrm>
            <a:off x="380999" y="1710690"/>
            <a:ext cx="6233656" cy="6463308"/>
          </a:xfrm>
          <a:prstGeom prst="rect">
            <a:avLst/>
          </a:prstGeom>
          <a:noFill/>
        </p:spPr>
        <p:txBody>
          <a:bodyPr wrap="square" rtlCol="0">
            <a:spAutoFit/>
          </a:bodyPr>
          <a:lstStyle/>
          <a:p>
            <a:r>
              <a:rPr lang="en-IN" dirty="0" smtClean="0"/>
              <a:t>Puregas Carbonics Private Limited- Haryana, Punjab</a:t>
            </a:r>
          </a:p>
          <a:p>
            <a:r>
              <a:rPr lang="en-IN" dirty="0" smtClean="0"/>
              <a:t>Industrial </a:t>
            </a:r>
            <a:r>
              <a:rPr lang="en-IN" dirty="0"/>
              <a:t>Gas </a:t>
            </a:r>
            <a:r>
              <a:rPr lang="en-IN" dirty="0" smtClean="0"/>
              <a:t>Corporation- Rourkela, Odisha</a:t>
            </a:r>
            <a:endParaRPr lang="en-IN" dirty="0"/>
          </a:p>
          <a:p>
            <a:r>
              <a:rPr lang="en-IN" dirty="0"/>
              <a:t>Infiniti Gases </a:t>
            </a:r>
            <a:r>
              <a:rPr lang="en-IN" dirty="0" smtClean="0"/>
              <a:t>Pvt Ltd  - Surat, Gujarat</a:t>
            </a:r>
            <a:endParaRPr lang="en-IN" dirty="0"/>
          </a:p>
          <a:p>
            <a:r>
              <a:rPr lang="en-IN" dirty="0"/>
              <a:t>Infiniti Retails India </a:t>
            </a:r>
            <a:r>
              <a:rPr lang="en-IN" dirty="0" smtClean="0"/>
              <a:t>Pvt Ltd - </a:t>
            </a:r>
            <a:r>
              <a:rPr lang="en-IN" dirty="0"/>
              <a:t>Nagothane</a:t>
            </a:r>
            <a:r>
              <a:rPr lang="en-IN" dirty="0" smtClean="0"/>
              <a:t>, Maharashtra</a:t>
            </a:r>
            <a:endParaRPr lang="en-IN" dirty="0"/>
          </a:p>
          <a:p>
            <a:r>
              <a:rPr lang="en-IN" dirty="0"/>
              <a:t>Jai Balaji Oxygen </a:t>
            </a:r>
            <a:r>
              <a:rPr lang="en-IN" dirty="0" smtClean="0"/>
              <a:t>Pvt Ltd - Jharsuguda, West </a:t>
            </a:r>
            <a:r>
              <a:rPr lang="en-IN" dirty="0"/>
              <a:t>Bengal</a:t>
            </a:r>
          </a:p>
          <a:p>
            <a:r>
              <a:rPr lang="en-IN" dirty="0" smtClean="0"/>
              <a:t>Jalan Cryogenics Pvt Ltd – Banur, Punjab</a:t>
            </a:r>
            <a:endParaRPr lang="en-IN" dirty="0"/>
          </a:p>
          <a:p>
            <a:r>
              <a:rPr lang="en-IN" dirty="0"/>
              <a:t>Kanadiya Industrial Gases </a:t>
            </a:r>
            <a:r>
              <a:rPr lang="en-IN" dirty="0" smtClean="0"/>
              <a:t>- Bhavnagar, Gujarat</a:t>
            </a:r>
            <a:endParaRPr lang="en-IN" dirty="0"/>
          </a:p>
          <a:p>
            <a:r>
              <a:rPr lang="en-IN" dirty="0" smtClean="0"/>
              <a:t>Krupa Carbonic - Porbandar, Gujarat</a:t>
            </a:r>
            <a:endParaRPr lang="en-IN" dirty="0"/>
          </a:p>
          <a:p>
            <a:r>
              <a:rPr lang="en-IN" dirty="0"/>
              <a:t>Lalan Air Products - </a:t>
            </a:r>
            <a:r>
              <a:rPr lang="en-IN" dirty="0" smtClean="0"/>
              <a:t>Ahmedabad, Gujarat</a:t>
            </a:r>
          </a:p>
          <a:p>
            <a:r>
              <a:rPr lang="en-US" dirty="0" smtClean="0"/>
              <a:t>Loyds Insulation – Vadodara, Gujarat</a:t>
            </a:r>
            <a:endParaRPr lang="en-IN" dirty="0"/>
          </a:p>
          <a:p>
            <a:r>
              <a:rPr lang="en-IN" dirty="0" smtClean="0"/>
              <a:t>Maruti Hydro Testing plant - Kapadvanj, Gujarat</a:t>
            </a:r>
            <a:endParaRPr lang="en-IN" dirty="0"/>
          </a:p>
          <a:p>
            <a:r>
              <a:rPr lang="en-IN" dirty="0"/>
              <a:t>MDS </a:t>
            </a:r>
            <a:r>
              <a:rPr lang="en-IN" dirty="0" smtClean="0"/>
              <a:t>Industrial Gases - </a:t>
            </a:r>
            <a:r>
              <a:rPr lang="en-IN" dirty="0"/>
              <a:t>Dhar</a:t>
            </a:r>
            <a:r>
              <a:rPr lang="en-IN" dirty="0" smtClean="0"/>
              <a:t>, Madhya </a:t>
            </a:r>
            <a:r>
              <a:rPr lang="en-IN" dirty="0"/>
              <a:t>Pradesh</a:t>
            </a:r>
          </a:p>
          <a:p>
            <a:r>
              <a:rPr lang="en-IN" dirty="0" smtClean="0"/>
              <a:t>Moxi Industrial Gases </a:t>
            </a:r>
            <a:r>
              <a:rPr lang="en-IN" dirty="0"/>
              <a:t>- Moxi</a:t>
            </a:r>
            <a:r>
              <a:rPr lang="en-IN" dirty="0" smtClean="0"/>
              <a:t>, Gujarat</a:t>
            </a:r>
            <a:endParaRPr lang="en-IN" dirty="0"/>
          </a:p>
          <a:p>
            <a:r>
              <a:rPr lang="en-IN" dirty="0"/>
              <a:t>MDL </a:t>
            </a:r>
            <a:r>
              <a:rPr lang="en-IN" dirty="0" smtClean="0"/>
              <a:t>Distillers - Uganda</a:t>
            </a:r>
            <a:r>
              <a:rPr lang="en-IN" dirty="0"/>
              <a:t>, Africa</a:t>
            </a:r>
          </a:p>
          <a:p>
            <a:r>
              <a:rPr lang="en-IN" dirty="0" smtClean="0"/>
              <a:t>Neon Fuel Limited </a:t>
            </a:r>
            <a:r>
              <a:rPr lang="en-IN" dirty="0"/>
              <a:t>- Rajkot</a:t>
            </a:r>
            <a:r>
              <a:rPr lang="en-IN" dirty="0" smtClean="0"/>
              <a:t>, Gujarat</a:t>
            </a:r>
            <a:endParaRPr lang="en-IN" dirty="0"/>
          </a:p>
          <a:p>
            <a:r>
              <a:rPr lang="en-IN" dirty="0"/>
              <a:t>Noble Gas Ltd. -Gujarat</a:t>
            </a:r>
          </a:p>
          <a:p>
            <a:r>
              <a:rPr lang="en-IN" dirty="0" smtClean="0"/>
              <a:t>Ocean Sparkle Ltd - Jamnagar, Gujarat</a:t>
            </a:r>
            <a:endParaRPr lang="en-IN" dirty="0"/>
          </a:p>
          <a:p>
            <a:r>
              <a:rPr lang="en-IN" dirty="0" smtClean="0"/>
              <a:t>Panagarh Carbonics - </a:t>
            </a:r>
            <a:r>
              <a:rPr lang="en-IN" dirty="0"/>
              <a:t>Panagarh</a:t>
            </a:r>
            <a:r>
              <a:rPr lang="en-IN" dirty="0" smtClean="0"/>
              <a:t>, West </a:t>
            </a:r>
            <a:r>
              <a:rPr lang="en-IN" dirty="0"/>
              <a:t>Bengal</a:t>
            </a:r>
          </a:p>
          <a:p>
            <a:r>
              <a:rPr lang="en-IN" dirty="0" smtClean="0"/>
              <a:t>Park Sheldrake - Surat, Gujarat</a:t>
            </a:r>
            <a:endParaRPr lang="en-IN" dirty="0"/>
          </a:p>
          <a:p>
            <a:r>
              <a:rPr lang="en-IN" dirty="0" smtClean="0"/>
              <a:t>Pavan Industrial Gases Pvt Ltd.- </a:t>
            </a:r>
            <a:r>
              <a:rPr lang="en-IN" dirty="0"/>
              <a:t>Mehsana</a:t>
            </a:r>
            <a:r>
              <a:rPr lang="en-IN" dirty="0" smtClean="0"/>
              <a:t>, Gujarat</a:t>
            </a:r>
            <a:endParaRPr lang="en-IN" dirty="0"/>
          </a:p>
          <a:p>
            <a:r>
              <a:rPr lang="en-IN" dirty="0"/>
              <a:t>P K </a:t>
            </a:r>
            <a:r>
              <a:rPr lang="en-IN" dirty="0" smtClean="0"/>
              <a:t>Carbonics - </a:t>
            </a:r>
            <a:r>
              <a:rPr lang="en-IN" dirty="0"/>
              <a:t>Vapi</a:t>
            </a:r>
            <a:r>
              <a:rPr lang="en-IN" dirty="0" smtClean="0"/>
              <a:t>, Gujarat</a:t>
            </a:r>
            <a:endParaRPr lang="en-IN" dirty="0"/>
          </a:p>
          <a:p>
            <a:r>
              <a:rPr lang="en-IN" dirty="0" smtClean="0"/>
              <a:t>PT Cold Solution India Private Limited - Mumbai, Maharashtra</a:t>
            </a:r>
          </a:p>
          <a:p>
            <a:endParaRPr lang="en-IN" dirty="0"/>
          </a:p>
        </p:txBody>
      </p:sp>
      <p:sp>
        <p:nvSpPr>
          <p:cNvPr id="44" name="Footer Placeholder 6"/>
          <p:cNvSpPr>
            <a:spLocks noGrp="1"/>
          </p:cNvSpPr>
          <p:nvPr>
            <p:ph type="ftr" sz="quarter" idx="11"/>
          </p:nvPr>
        </p:nvSpPr>
        <p:spPr>
          <a:xfrm>
            <a:off x="76200" y="8153400"/>
            <a:ext cx="1524000" cy="808567"/>
          </a:xfrm>
        </p:spPr>
        <p:txBody>
          <a:bodyPr/>
          <a:lstStyle/>
          <a:p>
            <a:pPr algn="l"/>
            <a:r>
              <a:rPr lang="en-US" sz="1050" b="1" dirty="0" smtClean="0"/>
              <a:t>REG OFFICE:</a:t>
            </a:r>
          </a:p>
          <a:p>
            <a:pPr algn="l"/>
            <a:r>
              <a:rPr lang="en-US" sz="1050" dirty="0" smtClean="0"/>
              <a:t>3 AAMENA DUPLEX,</a:t>
            </a:r>
          </a:p>
          <a:p>
            <a:pPr algn="l"/>
            <a:r>
              <a:rPr lang="en-US" sz="1050" dirty="0" smtClean="0"/>
              <a:t>TANDALJAVASNA ROAD</a:t>
            </a:r>
          </a:p>
          <a:p>
            <a:pPr algn="l"/>
            <a:r>
              <a:rPr lang="en-US" sz="1050" dirty="0" smtClean="0"/>
              <a:t>VADODARA-390020,</a:t>
            </a:r>
          </a:p>
          <a:p>
            <a:pPr algn="l"/>
            <a:r>
              <a:rPr lang="en-US" sz="1050" dirty="0" smtClean="0"/>
              <a:t>GUJARAT, INDIA</a:t>
            </a:r>
            <a:endParaRPr lang="en-US" sz="1050" dirty="0"/>
          </a:p>
        </p:txBody>
      </p:sp>
      <p:sp>
        <p:nvSpPr>
          <p:cNvPr id="45" name="Footer Placeholder 6"/>
          <p:cNvSpPr txBox="1">
            <a:spLocks/>
          </p:cNvSpPr>
          <p:nvPr/>
        </p:nvSpPr>
        <p:spPr>
          <a:xfrm>
            <a:off x="1600200" y="8153400"/>
            <a:ext cx="1295400" cy="808567"/>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rPr>
              <a:t>WORKS IT: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486/2 GIDC,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 MAKRPURA,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VADODARA-390010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GUJARAT, INDIA</a:t>
            </a:r>
            <a:endParaRPr kumimoji="0" lang="en-US" sz="105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46" name="Footer Placeholder 6"/>
          <p:cNvSpPr txBox="1">
            <a:spLocks/>
          </p:cNvSpPr>
          <p:nvPr/>
        </p:nvSpPr>
        <p:spPr>
          <a:xfrm>
            <a:off x="2895600" y="8153400"/>
            <a:ext cx="2286000" cy="808567"/>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PHONE NO:+91-7600807606</a:t>
            </a:r>
          </a:p>
          <a:p>
            <a:r>
              <a:rPr lang="en-US" sz="1050" dirty="0" smtClean="0">
                <a:solidFill>
                  <a:schemeClr val="tx1">
                    <a:tint val="75000"/>
                  </a:schemeClr>
                </a:solidFill>
              </a:rPr>
              <a:t>                     +91-9624690662</a:t>
            </a:r>
          </a:p>
          <a:p>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E-MAIL: </a:t>
            </a: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hlinkClick r:id="rId5"/>
              </a:rPr>
              <a:t>info@rizqtech.co.in</a:t>
            </a: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r>
              <a:rPr lang="en-US" sz="1050" dirty="0" smtClean="0">
                <a:solidFill>
                  <a:schemeClr val="tx1">
                    <a:tint val="75000"/>
                  </a:schemeClr>
                </a:solidFill>
              </a:rPr>
              <a:t>               </a:t>
            </a:r>
            <a:r>
              <a:rPr lang="en-US" sz="1050" dirty="0" smtClean="0">
                <a:solidFill>
                  <a:schemeClr val="tx1">
                    <a:tint val="75000"/>
                  </a:schemeClr>
                </a:solidFill>
                <a:hlinkClick r:id="rId6"/>
              </a:rPr>
              <a:t>rizq_tech@yahoo.com</a:t>
            </a:r>
            <a:endParaRPr lang="en-US" sz="1050" dirty="0" smtClean="0">
              <a:solidFill>
                <a:schemeClr val="tx1">
                  <a:tint val="75000"/>
                </a:schemeClr>
              </a:solidFill>
            </a:endParaRPr>
          </a:p>
          <a:p>
            <a:r>
              <a:rPr lang="en-US" sz="1050" dirty="0" smtClean="0">
                <a:solidFill>
                  <a:schemeClr val="tx1">
                    <a:tint val="75000"/>
                  </a:schemeClr>
                </a:solidFill>
              </a:rPr>
              <a:t>WEBSITE: www.riztechengineers.com</a:t>
            </a:r>
          </a:p>
          <a:p>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
        <p:nvSpPr>
          <p:cNvPr id="47" name="Footer Placeholder 6"/>
          <p:cNvSpPr txBox="1">
            <a:spLocks/>
          </p:cNvSpPr>
          <p:nvPr/>
        </p:nvSpPr>
        <p:spPr>
          <a:xfrm>
            <a:off x="5105400" y="8259233"/>
            <a:ext cx="1066800" cy="808567"/>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dirty="0" smtClean="0">
                <a:solidFill>
                  <a:schemeClr val="tx1">
                    <a:tint val="75000"/>
                  </a:schemeClr>
                </a:solidFill>
              </a:rPr>
              <a:t>ISO 9001:2015</a:t>
            </a:r>
            <a:endPar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50" b="1" dirty="0" smtClean="0">
              <a:solidFill>
                <a:schemeClr val="tx1">
                  <a:tint val="7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rPr>
              <a:t>ISO 45001:2018</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b="1" dirty="0" smtClean="0">
              <a:solidFill>
                <a:schemeClr val="tx1">
                  <a:tint val="7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pic>
        <p:nvPicPr>
          <p:cNvPr id="48" name="Picture 47" descr="45001(@).jpg"/>
          <p:cNvPicPr>
            <a:picLocks noChangeAspect="1"/>
          </p:cNvPicPr>
          <p:nvPr/>
        </p:nvPicPr>
        <p:blipFill>
          <a:blip r:embed="rId7" cstate="print"/>
          <a:stretch>
            <a:fillRect/>
          </a:stretch>
        </p:blipFill>
        <p:spPr>
          <a:xfrm>
            <a:off x="6218910" y="8576849"/>
            <a:ext cx="410490" cy="414751"/>
          </a:xfrm>
          <a:prstGeom prst="rect">
            <a:avLst/>
          </a:prstGeom>
        </p:spPr>
      </p:pic>
      <p:pic>
        <p:nvPicPr>
          <p:cNvPr id="50" name="Picture 49" descr="400868_Final Manual_Sardha Universi.jpg"/>
          <p:cNvPicPr>
            <a:picLocks noChangeAspect="1"/>
          </p:cNvPicPr>
          <p:nvPr/>
        </p:nvPicPr>
        <p:blipFill>
          <a:blip r:embed="rId8" cstate="print"/>
          <a:stretch>
            <a:fillRect/>
          </a:stretch>
        </p:blipFill>
        <p:spPr>
          <a:xfrm>
            <a:off x="6233655" y="8105345"/>
            <a:ext cx="381000" cy="429055"/>
          </a:xfrm>
          <a:prstGeom prst="rect">
            <a:avLst/>
          </a:prstGeom>
        </p:spPr>
      </p:pic>
      <p:sp>
        <p:nvSpPr>
          <p:cNvPr id="51" name="TextBox 50"/>
          <p:cNvSpPr txBox="1"/>
          <p:nvPr/>
        </p:nvSpPr>
        <p:spPr>
          <a:xfrm>
            <a:off x="381000" y="1219200"/>
            <a:ext cx="4724400" cy="523220"/>
          </a:xfrm>
          <a:prstGeom prst="rect">
            <a:avLst/>
          </a:prstGeom>
          <a:noFill/>
        </p:spPr>
        <p:txBody>
          <a:bodyPr wrap="square" rtlCol="0">
            <a:spAutoFit/>
          </a:bodyPr>
          <a:lstStyle/>
          <a:p>
            <a:r>
              <a:rPr lang="en-US" sz="2800" b="1" dirty="0" smtClean="0">
                <a:solidFill>
                  <a:schemeClr val="accent4">
                    <a:lumMod val="50000"/>
                  </a:schemeClr>
                </a:solidFill>
                <a:latin typeface="Copperplate Gothic Light" pitchFamily="34" charset="0"/>
                <a:cs typeface="Andalus" pitchFamily="18" charset="-78"/>
              </a:rPr>
              <a:t>Customer list</a:t>
            </a:r>
            <a:endParaRPr lang="en-IN" sz="2800" b="1" dirty="0">
              <a:solidFill>
                <a:schemeClr val="accent4">
                  <a:lumMod val="50000"/>
                </a:schemeClr>
              </a:solidFill>
              <a:latin typeface="Copperplate Gothic Light" pitchFamily="34" charset="0"/>
              <a:cs typeface="Andalus" pitchFamily="18" charset="-78"/>
            </a:endParaRPr>
          </a:p>
        </p:txBody>
      </p:sp>
    </p:spTree>
    <p:extLst>
      <p:ext uri="{BB962C8B-B14F-4D97-AF65-F5344CB8AC3E}">
        <p14:creationId xmlns:p14="http://schemas.microsoft.com/office/powerpoint/2010/main" val="3155358771"/>
      </p:ext>
    </p:extLst>
  </p:cSld>
  <p:clrMapOvr>
    <a:masterClrMapping/>
  </p:clrMapOvr>
  <mc:AlternateContent xmlns:mc="http://schemas.openxmlformats.org/markup-compatibility/2006">
    <mc:Choice xmlns:p14="http://schemas.microsoft.com/office/powerpoint/2010/main" Requires="p14">
      <p:transition spd="slow" p14:dur="2000" advTm="5000">
        <p14:ferris dir="l"/>
      </p:transition>
    </mc:Choice>
    <mc:Fallback>
      <p:transition spd="slow" advTm="5000">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descr="DryIceBlasting.jpg"/>
          <p:cNvPicPr>
            <a:picLocks noChangeAspect="1"/>
          </p:cNvPicPr>
          <p:nvPr/>
        </p:nvPicPr>
        <p:blipFill>
          <a:blip r:embed="rId3"/>
          <a:stretch>
            <a:fillRect/>
          </a:stretch>
        </p:blipFill>
        <p:spPr>
          <a:xfrm>
            <a:off x="228600" y="1295401"/>
            <a:ext cx="6400800" cy="6629399"/>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53" name="Right Triangle 52"/>
          <p:cNvSpPr/>
          <p:nvPr/>
        </p:nvSpPr>
        <p:spPr>
          <a:xfrm rot="10800000">
            <a:off x="5638800" y="152400"/>
            <a:ext cx="1219200" cy="1066798"/>
          </a:xfrm>
          <a:prstGeom prst="rtTriangle">
            <a:avLst/>
          </a:prstGeom>
          <a:solidFill>
            <a:schemeClr val="bg1">
              <a:lumMod val="50000"/>
            </a:schemeClr>
          </a:solidFill>
          <a:ln w="12700" cap="flat" cmpd="dbl">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16" name="Straight Connector 15"/>
          <p:cNvCxnSpPr/>
          <p:nvPr/>
        </p:nvCxnSpPr>
        <p:spPr>
          <a:xfrm>
            <a:off x="152400" y="8077200"/>
            <a:ext cx="6553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52400" y="8026400"/>
            <a:ext cx="6553200" cy="1588"/>
          </a:xfrm>
          <a:prstGeom prst="line">
            <a:avLst/>
          </a:prstGeom>
        </p:spPr>
        <p:style>
          <a:lnRef idx="1">
            <a:schemeClr val="accent1"/>
          </a:lnRef>
          <a:fillRef idx="0">
            <a:schemeClr val="accent1"/>
          </a:fillRef>
          <a:effectRef idx="0">
            <a:schemeClr val="accent1"/>
          </a:effectRef>
          <a:fontRef idx="minor">
            <a:schemeClr val="tx1"/>
          </a:fontRef>
        </p:style>
      </p:cxnSp>
      <p:pic>
        <p:nvPicPr>
          <p:cNvPr id="31" name="Picture 30" descr="logo riz.jpg"/>
          <p:cNvPicPr>
            <a:picLocks noChangeAspect="1"/>
          </p:cNvPicPr>
          <p:nvPr/>
        </p:nvPicPr>
        <p:blipFill>
          <a:blip r:embed="rId4"/>
          <a:stretch>
            <a:fillRect/>
          </a:stretch>
        </p:blipFill>
        <p:spPr>
          <a:xfrm>
            <a:off x="195569" y="304801"/>
            <a:ext cx="718831" cy="767118"/>
          </a:xfrm>
          <a:prstGeom prst="rect">
            <a:avLst/>
          </a:prstGeom>
          <a:noFill/>
          <a:ln>
            <a:noFill/>
          </a:ln>
        </p:spPr>
      </p:pic>
      <p:sp>
        <p:nvSpPr>
          <p:cNvPr id="33" name="TextBox 32"/>
          <p:cNvSpPr txBox="1"/>
          <p:nvPr/>
        </p:nvSpPr>
        <p:spPr>
          <a:xfrm>
            <a:off x="1447800" y="76200"/>
            <a:ext cx="5257800" cy="707886"/>
          </a:xfrm>
          <a:prstGeom prst="rect">
            <a:avLst/>
          </a:prstGeom>
          <a:noFill/>
        </p:spPr>
        <p:txBody>
          <a:bodyPr wrap="square" rtlCol="0" anchor="ctr">
            <a:spAutoFit/>
          </a:bodyPr>
          <a:lstStyle/>
          <a:p>
            <a:r>
              <a:rPr lang="en-US" sz="4000" b="1" dirty="0" smtClean="0">
                <a:solidFill>
                  <a:srgbClr val="002060"/>
                </a:solidFill>
                <a:latin typeface="Gabriola" pitchFamily="82" charset="0"/>
                <a:cs typeface="Aparajita" pitchFamily="34" charset="0"/>
              </a:rPr>
              <a:t>RIZQTECH ENGINEERS</a:t>
            </a:r>
            <a:endParaRPr lang="en-IN" sz="4000" b="1" dirty="0">
              <a:solidFill>
                <a:srgbClr val="002060"/>
              </a:solidFill>
              <a:latin typeface="Gabriola" pitchFamily="82" charset="0"/>
              <a:cs typeface="Aparajita" pitchFamily="34" charset="0"/>
            </a:endParaRPr>
          </a:p>
        </p:txBody>
      </p:sp>
      <p:sp>
        <p:nvSpPr>
          <p:cNvPr id="49" name="TextBox 48"/>
          <p:cNvSpPr txBox="1"/>
          <p:nvPr/>
        </p:nvSpPr>
        <p:spPr>
          <a:xfrm>
            <a:off x="1143000" y="685800"/>
            <a:ext cx="5105400" cy="400110"/>
          </a:xfrm>
          <a:prstGeom prst="rect">
            <a:avLst/>
          </a:prstGeom>
          <a:noFill/>
        </p:spPr>
        <p:txBody>
          <a:bodyPr wrap="square" rtlCol="0">
            <a:spAutoFit/>
          </a:bodyPr>
          <a:lstStyle/>
          <a:p>
            <a:r>
              <a:rPr lang="en-US" sz="2000" b="1" dirty="0" smtClean="0">
                <a:solidFill>
                  <a:schemeClr val="accent4">
                    <a:lumMod val="50000"/>
                  </a:schemeClr>
                </a:solidFill>
                <a:latin typeface="Gabriola" pitchFamily="82" charset="0"/>
              </a:rPr>
              <a:t>A CONSULTING DESGIN &amp; MANUFACTURING FIRM</a:t>
            </a:r>
            <a:endParaRPr lang="en-IN" sz="2000" b="1" dirty="0">
              <a:solidFill>
                <a:schemeClr val="accent4">
                  <a:lumMod val="50000"/>
                </a:schemeClr>
              </a:solidFill>
              <a:latin typeface="Gabriola" pitchFamily="82" charset="0"/>
            </a:endParaRPr>
          </a:p>
        </p:txBody>
      </p:sp>
      <p:sp>
        <p:nvSpPr>
          <p:cNvPr id="52" name="Right Triangle 51"/>
          <p:cNvSpPr/>
          <p:nvPr/>
        </p:nvSpPr>
        <p:spPr>
          <a:xfrm rot="10800000">
            <a:off x="6019800" y="152400"/>
            <a:ext cx="838200" cy="685800"/>
          </a:xfrm>
          <a:prstGeom prst="rtTriangle">
            <a:avLst/>
          </a:prstGeom>
          <a:solidFill>
            <a:srgbClr val="D91809">
              <a:alpha val="82000"/>
            </a:srgbClr>
          </a:solidFill>
          <a:ln w="12700" cap="flat"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4" name="Right Triangle 23"/>
          <p:cNvSpPr/>
          <p:nvPr/>
        </p:nvSpPr>
        <p:spPr>
          <a:xfrm rot="10800000">
            <a:off x="5638800" y="152401"/>
            <a:ext cx="1219200" cy="1066798"/>
          </a:xfrm>
          <a:prstGeom prst="rtTriangle">
            <a:avLst/>
          </a:prstGeom>
          <a:solidFill>
            <a:srgbClr val="3EBEE6"/>
          </a:solidFill>
          <a:ln w="12700" cap="flat" cmpd="dbl">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5" name="Right Triangle 24"/>
          <p:cNvSpPr/>
          <p:nvPr/>
        </p:nvSpPr>
        <p:spPr>
          <a:xfrm rot="10800000">
            <a:off x="6019800" y="152401"/>
            <a:ext cx="838200" cy="685800"/>
          </a:xfrm>
          <a:prstGeom prst="rtTriangle">
            <a:avLst/>
          </a:prstGeom>
          <a:solidFill>
            <a:srgbClr val="6CD2D2"/>
          </a:solidFill>
          <a:ln w="12700" cap="flat"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4" name="TextBox 33"/>
          <p:cNvSpPr txBox="1"/>
          <p:nvPr/>
        </p:nvSpPr>
        <p:spPr>
          <a:xfrm>
            <a:off x="380999" y="1710690"/>
            <a:ext cx="6233656" cy="6186309"/>
          </a:xfrm>
          <a:prstGeom prst="rect">
            <a:avLst/>
          </a:prstGeom>
          <a:noFill/>
        </p:spPr>
        <p:txBody>
          <a:bodyPr wrap="square" rtlCol="0">
            <a:spAutoFit/>
          </a:bodyPr>
          <a:lstStyle/>
          <a:p>
            <a:r>
              <a:rPr lang="en-IN" dirty="0" smtClean="0"/>
              <a:t>Rajasthan </a:t>
            </a:r>
            <a:r>
              <a:rPr lang="en-IN" dirty="0"/>
              <a:t>Liquors Limited </a:t>
            </a:r>
            <a:r>
              <a:rPr lang="en-IN" dirty="0" smtClean="0"/>
              <a:t>- Jaipur, Rajasthan</a:t>
            </a:r>
            <a:endParaRPr lang="en-IN" dirty="0"/>
          </a:p>
          <a:p>
            <a:r>
              <a:rPr lang="en-IN" dirty="0" smtClean="0"/>
              <a:t>Rishi Carbonic Pvt Ltd- Ambala, Punjab</a:t>
            </a:r>
            <a:endParaRPr lang="en-IN" dirty="0"/>
          </a:p>
          <a:p>
            <a:r>
              <a:rPr lang="en-IN" dirty="0"/>
              <a:t>R R </a:t>
            </a:r>
            <a:r>
              <a:rPr lang="en-IN" dirty="0" smtClean="0"/>
              <a:t>Patel Gases Pvt Ltd-Ahmedabad, Gujarat</a:t>
            </a:r>
            <a:endParaRPr lang="en-IN" dirty="0"/>
          </a:p>
          <a:p>
            <a:r>
              <a:rPr lang="en-IN" dirty="0"/>
              <a:t>R R </a:t>
            </a:r>
            <a:r>
              <a:rPr lang="en-IN" dirty="0" smtClean="0"/>
              <a:t>Patel </a:t>
            </a:r>
            <a:r>
              <a:rPr lang="en-IN" dirty="0"/>
              <a:t>Industrial</a:t>
            </a:r>
            <a:r>
              <a:rPr lang="en-IN" dirty="0" smtClean="0"/>
              <a:t> Gases Private </a:t>
            </a:r>
            <a:r>
              <a:rPr lang="en-IN" dirty="0"/>
              <a:t>Limited </a:t>
            </a:r>
            <a:r>
              <a:rPr lang="en-IN" dirty="0" smtClean="0"/>
              <a:t>- Ahmedabad, Gujarat</a:t>
            </a:r>
            <a:endParaRPr lang="en-IN" dirty="0"/>
          </a:p>
          <a:p>
            <a:r>
              <a:rPr lang="en-IN" dirty="0" smtClean="0"/>
              <a:t>Salasar Carbonic Pvt Ltd - Jaipur, Rajasthan</a:t>
            </a:r>
            <a:endParaRPr lang="en-IN" dirty="0"/>
          </a:p>
          <a:p>
            <a:r>
              <a:rPr lang="en-IN" dirty="0" smtClean="0"/>
              <a:t>Seforge Limited - </a:t>
            </a:r>
            <a:r>
              <a:rPr lang="en-IN" dirty="0"/>
              <a:t>Vadodara</a:t>
            </a:r>
            <a:r>
              <a:rPr lang="en-IN" dirty="0" smtClean="0"/>
              <a:t>, Gujarat</a:t>
            </a:r>
            <a:endParaRPr lang="en-IN" dirty="0"/>
          </a:p>
          <a:p>
            <a:r>
              <a:rPr lang="en-IN" dirty="0"/>
              <a:t>Shakti </a:t>
            </a:r>
            <a:r>
              <a:rPr lang="en-IN" dirty="0" smtClean="0"/>
              <a:t>Industrial Gases - Vadodara, Gujarat</a:t>
            </a:r>
            <a:endParaRPr lang="en-IN" dirty="0"/>
          </a:p>
          <a:p>
            <a:r>
              <a:rPr lang="en-IN" dirty="0" smtClean="0"/>
              <a:t>Shiv Kripa Gases And Metals Pvt Ltd. - Batala, Punjab</a:t>
            </a:r>
            <a:endParaRPr lang="en-IN" dirty="0"/>
          </a:p>
          <a:p>
            <a:r>
              <a:rPr lang="en-IN" dirty="0" smtClean="0"/>
              <a:t>Shree Balaji Gas Industries- </a:t>
            </a:r>
            <a:r>
              <a:rPr lang="en-IN" dirty="0"/>
              <a:t>Vashi</a:t>
            </a:r>
            <a:r>
              <a:rPr lang="en-IN" dirty="0" smtClean="0"/>
              <a:t>, Maharashtra</a:t>
            </a:r>
            <a:endParaRPr lang="en-IN" dirty="0"/>
          </a:p>
          <a:p>
            <a:r>
              <a:rPr lang="en-IN" dirty="0"/>
              <a:t>Shreeji Acetylene Co. (Unit-2</a:t>
            </a:r>
            <a:r>
              <a:rPr lang="en-IN" dirty="0" smtClean="0"/>
              <a:t>) - </a:t>
            </a:r>
            <a:r>
              <a:rPr lang="en-IN" dirty="0"/>
              <a:t>Palsana</a:t>
            </a:r>
            <a:r>
              <a:rPr lang="en-IN" dirty="0" smtClean="0"/>
              <a:t>, Gujarat</a:t>
            </a:r>
            <a:endParaRPr lang="en-IN" dirty="0"/>
          </a:p>
          <a:p>
            <a:r>
              <a:rPr lang="en-IN" dirty="0"/>
              <a:t>Shree Kailaji </a:t>
            </a:r>
            <a:r>
              <a:rPr lang="en-IN" dirty="0" smtClean="0"/>
              <a:t>Gases - </a:t>
            </a:r>
            <a:r>
              <a:rPr lang="en-IN" dirty="0"/>
              <a:t>Kheda</a:t>
            </a:r>
            <a:r>
              <a:rPr lang="en-IN" dirty="0" smtClean="0"/>
              <a:t>, Gujarat</a:t>
            </a:r>
            <a:endParaRPr lang="en-IN" dirty="0"/>
          </a:p>
          <a:p>
            <a:r>
              <a:rPr lang="en-IN" dirty="0"/>
              <a:t>Shree Ved Chemical and </a:t>
            </a:r>
            <a:r>
              <a:rPr lang="en-IN" dirty="0" smtClean="0"/>
              <a:t>Gases - </a:t>
            </a:r>
            <a:r>
              <a:rPr lang="en-IN" dirty="0"/>
              <a:t>Vadodara</a:t>
            </a:r>
            <a:r>
              <a:rPr lang="en-IN" dirty="0" smtClean="0"/>
              <a:t>, Gujarat</a:t>
            </a:r>
            <a:endParaRPr lang="en-IN" dirty="0"/>
          </a:p>
          <a:p>
            <a:r>
              <a:rPr lang="en-IN" dirty="0" smtClean="0"/>
              <a:t>Sky Oxygen Co Limited - Vadodara, Gujarat</a:t>
            </a:r>
            <a:endParaRPr lang="en-IN" dirty="0"/>
          </a:p>
          <a:p>
            <a:r>
              <a:rPr lang="en-IN" dirty="0" smtClean="0"/>
              <a:t>Steel man </a:t>
            </a:r>
            <a:r>
              <a:rPr lang="en-IN" dirty="0"/>
              <a:t>Gases </a:t>
            </a:r>
            <a:r>
              <a:rPr lang="en-IN" dirty="0" smtClean="0"/>
              <a:t>Pvt </a:t>
            </a:r>
            <a:r>
              <a:rPr lang="en-IN" dirty="0"/>
              <a:t>Ltd</a:t>
            </a:r>
            <a:r>
              <a:rPr lang="en-IN" dirty="0" smtClean="0"/>
              <a:t>. - Surat, Gujarat</a:t>
            </a:r>
            <a:endParaRPr lang="en-IN" dirty="0"/>
          </a:p>
          <a:p>
            <a:r>
              <a:rPr lang="en-IN" dirty="0" smtClean="0"/>
              <a:t>Supreme Bottling - Botad, Gujarat</a:t>
            </a:r>
            <a:endParaRPr lang="en-IN" dirty="0"/>
          </a:p>
          <a:p>
            <a:r>
              <a:rPr lang="en-IN" dirty="0" smtClean="0"/>
              <a:t>Supreme Gases - Botad, Gujarat</a:t>
            </a:r>
          </a:p>
          <a:p>
            <a:r>
              <a:rPr lang="en-US" dirty="0" smtClean="0"/>
              <a:t>Sterling Biotech Ltd - Masar, Gujarat</a:t>
            </a:r>
          </a:p>
          <a:p>
            <a:r>
              <a:rPr lang="en-IN" dirty="0"/>
              <a:t>Sun Pharmaceutical Industries Ltd</a:t>
            </a:r>
            <a:r>
              <a:rPr lang="en-IN" dirty="0" smtClean="0"/>
              <a:t>. - Vadodara, Gujarat</a:t>
            </a:r>
            <a:endParaRPr lang="en-IN" dirty="0">
              <a:hlinkClick r:id="rId5"/>
            </a:endParaRPr>
          </a:p>
          <a:p>
            <a:r>
              <a:rPr lang="en-IN" dirty="0" smtClean="0"/>
              <a:t>Trimurti Carbonic - Junagadh, Gujarat</a:t>
            </a:r>
            <a:endParaRPr lang="en-IN" dirty="0"/>
          </a:p>
          <a:p>
            <a:r>
              <a:rPr lang="en-IN" dirty="0"/>
              <a:t>U P Cryogenics  </a:t>
            </a:r>
            <a:r>
              <a:rPr lang="en-IN" dirty="0" smtClean="0"/>
              <a:t>- Karnal Uttar Pradesh</a:t>
            </a:r>
            <a:endParaRPr lang="en-IN" dirty="0"/>
          </a:p>
          <a:p>
            <a:r>
              <a:rPr lang="en-IN" dirty="0" smtClean="0"/>
              <a:t>Varia Carbonic Industries - Rajkot, Gujarat</a:t>
            </a:r>
            <a:endParaRPr lang="en-IN" dirty="0"/>
          </a:p>
          <a:p>
            <a:r>
              <a:rPr lang="en-IN" dirty="0"/>
              <a:t>Verni Gastech </a:t>
            </a:r>
            <a:r>
              <a:rPr lang="en-IN" dirty="0" smtClean="0"/>
              <a:t>Pvt Ltd.- Bharuch, Gujarat</a:t>
            </a:r>
          </a:p>
        </p:txBody>
      </p:sp>
      <p:sp>
        <p:nvSpPr>
          <p:cNvPr id="44" name="Footer Placeholder 6"/>
          <p:cNvSpPr>
            <a:spLocks noGrp="1"/>
          </p:cNvSpPr>
          <p:nvPr>
            <p:ph type="ftr" sz="quarter" idx="11"/>
          </p:nvPr>
        </p:nvSpPr>
        <p:spPr>
          <a:xfrm>
            <a:off x="76200" y="8153400"/>
            <a:ext cx="1524000" cy="808567"/>
          </a:xfrm>
        </p:spPr>
        <p:txBody>
          <a:bodyPr/>
          <a:lstStyle/>
          <a:p>
            <a:pPr algn="l"/>
            <a:r>
              <a:rPr lang="en-US" sz="1050" b="1" dirty="0" smtClean="0"/>
              <a:t>REG OFFICE:</a:t>
            </a:r>
          </a:p>
          <a:p>
            <a:pPr algn="l"/>
            <a:r>
              <a:rPr lang="en-US" sz="1050" dirty="0" smtClean="0"/>
              <a:t>3 AAMENA DUPLEX,</a:t>
            </a:r>
          </a:p>
          <a:p>
            <a:pPr algn="l"/>
            <a:r>
              <a:rPr lang="en-US" sz="1050" dirty="0" smtClean="0"/>
              <a:t>TANDALJAVASNA ROAD</a:t>
            </a:r>
          </a:p>
          <a:p>
            <a:pPr algn="l"/>
            <a:r>
              <a:rPr lang="en-US" sz="1050" dirty="0" smtClean="0"/>
              <a:t>VADODARA-390020,</a:t>
            </a:r>
          </a:p>
          <a:p>
            <a:pPr algn="l"/>
            <a:r>
              <a:rPr lang="en-US" sz="1050" dirty="0" smtClean="0"/>
              <a:t>GUJARAT, INDIA</a:t>
            </a:r>
            <a:endParaRPr lang="en-US" sz="1050" dirty="0"/>
          </a:p>
        </p:txBody>
      </p:sp>
      <p:sp>
        <p:nvSpPr>
          <p:cNvPr id="45" name="Footer Placeholder 6"/>
          <p:cNvSpPr txBox="1">
            <a:spLocks/>
          </p:cNvSpPr>
          <p:nvPr/>
        </p:nvSpPr>
        <p:spPr>
          <a:xfrm>
            <a:off x="1600200" y="8153400"/>
            <a:ext cx="1295400" cy="808567"/>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rPr>
              <a:t>WORKS IT: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486/2 GIDC,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 MAKRPURA,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VADODARA-390010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GUJARAT, INDIA</a:t>
            </a:r>
            <a:endParaRPr kumimoji="0" lang="en-US" sz="105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46" name="Footer Placeholder 6"/>
          <p:cNvSpPr txBox="1">
            <a:spLocks/>
          </p:cNvSpPr>
          <p:nvPr/>
        </p:nvSpPr>
        <p:spPr>
          <a:xfrm>
            <a:off x="2895600" y="8153400"/>
            <a:ext cx="2286000" cy="808567"/>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PHONE NO:+91-7600807606</a:t>
            </a:r>
          </a:p>
          <a:p>
            <a:r>
              <a:rPr lang="en-US" sz="1050" dirty="0" smtClean="0">
                <a:solidFill>
                  <a:schemeClr val="tx1">
                    <a:tint val="75000"/>
                  </a:schemeClr>
                </a:solidFill>
              </a:rPr>
              <a:t>                     +91-9624690662</a:t>
            </a:r>
          </a:p>
          <a:p>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E-MAIL: </a:t>
            </a: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hlinkClick r:id="rId6"/>
              </a:rPr>
              <a:t>info@rizqtech.co.in</a:t>
            </a: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r>
              <a:rPr lang="en-US" sz="1050" dirty="0" smtClean="0">
                <a:solidFill>
                  <a:schemeClr val="tx1">
                    <a:tint val="75000"/>
                  </a:schemeClr>
                </a:solidFill>
              </a:rPr>
              <a:t>               </a:t>
            </a:r>
            <a:r>
              <a:rPr lang="en-US" sz="1050" dirty="0" smtClean="0">
                <a:solidFill>
                  <a:schemeClr val="tx1">
                    <a:tint val="75000"/>
                  </a:schemeClr>
                </a:solidFill>
                <a:hlinkClick r:id="rId7"/>
              </a:rPr>
              <a:t>rizq_tech@yahoo.com</a:t>
            </a:r>
            <a:endParaRPr lang="en-US" sz="1050" dirty="0" smtClean="0">
              <a:solidFill>
                <a:schemeClr val="tx1">
                  <a:tint val="75000"/>
                </a:schemeClr>
              </a:solidFill>
            </a:endParaRPr>
          </a:p>
          <a:p>
            <a:r>
              <a:rPr lang="en-US" sz="1050" dirty="0" smtClean="0">
                <a:solidFill>
                  <a:schemeClr val="tx1">
                    <a:tint val="75000"/>
                  </a:schemeClr>
                </a:solidFill>
              </a:rPr>
              <a:t>WEBSITE: www.riztechengineers.com</a:t>
            </a:r>
          </a:p>
          <a:p>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
        <p:nvSpPr>
          <p:cNvPr id="47" name="Footer Placeholder 6"/>
          <p:cNvSpPr txBox="1">
            <a:spLocks/>
          </p:cNvSpPr>
          <p:nvPr/>
        </p:nvSpPr>
        <p:spPr>
          <a:xfrm>
            <a:off x="5105400" y="8259233"/>
            <a:ext cx="1066800" cy="808567"/>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dirty="0" smtClean="0">
                <a:solidFill>
                  <a:schemeClr val="tx1">
                    <a:tint val="75000"/>
                  </a:schemeClr>
                </a:solidFill>
              </a:rPr>
              <a:t>ISO 9001:2015</a:t>
            </a:r>
            <a:endPar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50" b="1" dirty="0" smtClean="0">
              <a:solidFill>
                <a:schemeClr val="tx1">
                  <a:tint val="7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rPr>
              <a:t>ISO 45001:2018</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b="1" dirty="0" smtClean="0">
              <a:solidFill>
                <a:schemeClr val="tx1">
                  <a:tint val="7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pic>
        <p:nvPicPr>
          <p:cNvPr id="48" name="Picture 47" descr="45001(@).jpg"/>
          <p:cNvPicPr>
            <a:picLocks noChangeAspect="1"/>
          </p:cNvPicPr>
          <p:nvPr/>
        </p:nvPicPr>
        <p:blipFill>
          <a:blip r:embed="rId8" cstate="print"/>
          <a:stretch>
            <a:fillRect/>
          </a:stretch>
        </p:blipFill>
        <p:spPr>
          <a:xfrm>
            <a:off x="6218910" y="8576849"/>
            <a:ext cx="410490" cy="414751"/>
          </a:xfrm>
          <a:prstGeom prst="rect">
            <a:avLst/>
          </a:prstGeom>
        </p:spPr>
      </p:pic>
      <p:pic>
        <p:nvPicPr>
          <p:cNvPr id="50" name="Picture 49" descr="400868_Final Manual_Sardha Universi.jpg"/>
          <p:cNvPicPr>
            <a:picLocks noChangeAspect="1"/>
          </p:cNvPicPr>
          <p:nvPr/>
        </p:nvPicPr>
        <p:blipFill>
          <a:blip r:embed="rId9" cstate="print"/>
          <a:stretch>
            <a:fillRect/>
          </a:stretch>
        </p:blipFill>
        <p:spPr>
          <a:xfrm>
            <a:off x="6233655" y="8105345"/>
            <a:ext cx="381000" cy="429055"/>
          </a:xfrm>
          <a:prstGeom prst="rect">
            <a:avLst/>
          </a:prstGeom>
        </p:spPr>
      </p:pic>
      <p:sp>
        <p:nvSpPr>
          <p:cNvPr id="51" name="TextBox 50"/>
          <p:cNvSpPr txBox="1"/>
          <p:nvPr/>
        </p:nvSpPr>
        <p:spPr>
          <a:xfrm>
            <a:off x="381000" y="1219200"/>
            <a:ext cx="4724400" cy="523220"/>
          </a:xfrm>
          <a:prstGeom prst="rect">
            <a:avLst/>
          </a:prstGeom>
          <a:noFill/>
        </p:spPr>
        <p:txBody>
          <a:bodyPr wrap="square" rtlCol="0">
            <a:spAutoFit/>
          </a:bodyPr>
          <a:lstStyle/>
          <a:p>
            <a:r>
              <a:rPr lang="en-US" sz="2800" b="1" dirty="0" smtClean="0">
                <a:solidFill>
                  <a:schemeClr val="accent4">
                    <a:lumMod val="50000"/>
                  </a:schemeClr>
                </a:solidFill>
                <a:latin typeface="Copperplate Gothic Light" pitchFamily="34" charset="0"/>
                <a:cs typeface="Andalus" pitchFamily="18" charset="-78"/>
              </a:rPr>
              <a:t>Customer list</a:t>
            </a:r>
            <a:endParaRPr lang="en-IN" sz="2800" b="1" dirty="0">
              <a:solidFill>
                <a:schemeClr val="accent4">
                  <a:lumMod val="50000"/>
                </a:schemeClr>
              </a:solidFill>
              <a:latin typeface="Copperplate Gothic Light" pitchFamily="34" charset="0"/>
              <a:cs typeface="Andalus" pitchFamily="18" charset="-78"/>
            </a:endParaRPr>
          </a:p>
        </p:txBody>
      </p:sp>
    </p:spTree>
    <p:extLst>
      <p:ext uri="{BB962C8B-B14F-4D97-AF65-F5344CB8AC3E}">
        <p14:creationId xmlns:p14="http://schemas.microsoft.com/office/powerpoint/2010/main" val="3236871964"/>
      </p:ext>
    </p:extLst>
  </p:cSld>
  <p:clrMapOvr>
    <a:masterClrMapping/>
  </p:clrMapOvr>
  <mc:AlternateContent xmlns:mc="http://schemas.openxmlformats.org/markup-compatibility/2006">
    <mc:Choice xmlns:p14="http://schemas.microsoft.com/office/powerpoint/2010/main" Requires="p14">
      <p:transition spd="slow" p14:dur="2000" advTm="5000">
        <p14:ferris dir="l"/>
      </p:transition>
    </mc:Choice>
    <mc:Fallback>
      <p:transition spd="slow" advTm="5000">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descr="DryIceBlasting.jpg"/>
          <p:cNvPicPr>
            <a:picLocks noChangeAspect="1"/>
          </p:cNvPicPr>
          <p:nvPr/>
        </p:nvPicPr>
        <p:blipFill>
          <a:blip r:embed="rId3"/>
          <a:stretch>
            <a:fillRect/>
          </a:stretch>
        </p:blipFill>
        <p:spPr>
          <a:xfrm>
            <a:off x="228600" y="1295401"/>
            <a:ext cx="6400800" cy="6629399"/>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53" name="Right Triangle 52"/>
          <p:cNvSpPr/>
          <p:nvPr/>
        </p:nvSpPr>
        <p:spPr>
          <a:xfrm rot="10800000">
            <a:off x="5638800" y="152400"/>
            <a:ext cx="1219200" cy="1066798"/>
          </a:xfrm>
          <a:prstGeom prst="rtTriangle">
            <a:avLst/>
          </a:prstGeom>
          <a:solidFill>
            <a:schemeClr val="bg1">
              <a:lumMod val="50000"/>
            </a:schemeClr>
          </a:solidFill>
          <a:ln w="12700" cap="flat" cmpd="dbl">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16" name="Straight Connector 15"/>
          <p:cNvCxnSpPr/>
          <p:nvPr/>
        </p:nvCxnSpPr>
        <p:spPr>
          <a:xfrm>
            <a:off x="152400" y="8077200"/>
            <a:ext cx="6553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52400" y="8026400"/>
            <a:ext cx="6553200" cy="1588"/>
          </a:xfrm>
          <a:prstGeom prst="line">
            <a:avLst/>
          </a:prstGeom>
        </p:spPr>
        <p:style>
          <a:lnRef idx="1">
            <a:schemeClr val="accent1"/>
          </a:lnRef>
          <a:fillRef idx="0">
            <a:schemeClr val="accent1"/>
          </a:fillRef>
          <a:effectRef idx="0">
            <a:schemeClr val="accent1"/>
          </a:effectRef>
          <a:fontRef idx="minor">
            <a:schemeClr val="tx1"/>
          </a:fontRef>
        </p:style>
      </p:cxnSp>
      <p:pic>
        <p:nvPicPr>
          <p:cNvPr id="31" name="Picture 30" descr="logo riz.jpg"/>
          <p:cNvPicPr>
            <a:picLocks noChangeAspect="1"/>
          </p:cNvPicPr>
          <p:nvPr/>
        </p:nvPicPr>
        <p:blipFill>
          <a:blip r:embed="rId4"/>
          <a:stretch>
            <a:fillRect/>
          </a:stretch>
        </p:blipFill>
        <p:spPr>
          <a:xfrm>
            <a:off x="195569" y="304801"/>
            <a:ext cx="718831" cy="767118"/>
          </a:xfrm>
          <a:prstGeom prst="rect">
            <a:avLst/>
          </a:prstGeom>
          <a:noFill/>
          <a:ln>
            <a:noFill/>
          </a:ln>
        </p:spPr>
      </p:pic>
      <p:sp>
        <p:nvSpPr>
          <p:cNvPr id="33" name="TextBox 32"/>
          <p:cNvSpPr txBox="1"/>
          <p:nvPr/>
        </p:nvSpPr>
        <p:spPr>
          <a:xfrm>
            <a:off x="1447800" y="76200"/>
            <a:ext cx="5257800" cy="707886"/>
          </a:xfrm>
          <a:prstGeom prst="rect">
            <a:avLst/>
          </a:prstGeom>
          <a:noFill/>
        </p:spPr>
        <p:txBody>
          <a:bodyPr wrap="square" rtlCol="0" anchor="ctr">
            <a:spAutoFit/>
          </a:bodyPr>
          <a:lstStyle/>
          <a:p>
            <a:r>
              <a:rPr lang="en-US" sz="4000" b="1" dirty="0" smtClean="0">
                <a:solidFill>
                  <a:srgbClr val="002060"/>
                </a:solidFill>
                <a:latin typeface="Gabriola" pitchFamily="82" charset="0"/>
                <a:cs typeface="Aparajita" pitchFamily="34" charset="0"/>
              </a:rPr>
              <a:t>RIZQTECH ENGINEERS</a:t>
            </a:r>
            <a:endParaRPr lang="en-IN" sz="4000" b="1" dirty="0">
              <a:solidFill>
                <a:srgbClr val="002060"/>
              </a:solidFill>
              <a:latin typeface="Gabriola" pitchFamily="82" charset="0"/>
              <a:cs typeface="Aparajita" pitchFamily="34" charset="0"/>
            </a:endParaRPr>
          </a:p>
        </p:txBody>
      </p:sp>
      <p:sp>
        <p:nvSpPr>
          <p:cNvPr id="49" name="TextBox 48"/>
          <p:cNvSpPr txBox="1"/>
          <p:nvPr/>
        </p:nvSpPr>
        <p:spPr>
          <a:xfrm>
            <a:off x="1143000" y="685800"/>
            <a:ext cx="5105400" cy="400110"/>
          </a:xfrm>
          <a:prstGeom prst="rect">
            <a:avLst/>
          </a:prstGeom>
          <a:noFill/>
        </p:spPr>
        <p:txBody>
          <a:bodyPr wrap="square" rtlCol="0">
            <a:spAutoFit/>
          </a:bodyPr>
          <a:lstStyle/>
          <a:p>
            <a:r>
              <a:rPr lang="en-US" sz="2000" b="1" dirty="0" smtClean="0">
                <a:solidFill>
                  <a:schemeClr val="accent4">
                    <a:lumMod val="50000"/>
                  </a:schemeClr>
                </a:solidFill>
                <a:latin typeface="Gabriola" pitchFamily="82" charset="0"/>
              </a:rPr>
              <a:t>A CONSULTING DESGIN &amp; MANUFACTURING FIRM</a:t>
            </a:r>
            <a:endParaRPr lang="en-IN" sz="2000" b="1" dirty="0">
              <a:solidFill>
                <a:schemeClr val="accent4">
                  <a:lumMod val="50000"/>
                </a:schemeClr>
              </a:solidFill>
              <a:latin typeface="Gabriola" pitchFamily="82" charset="0"/>
            </a:endParaRPr>
          </a:p>
        </p:txBody>
      </p:sp>
      <p:sp>
        <p:nvSpPr>
          <p:cNvPr id="52" name="Right Triangle 51"/>
          <p:cNvSpPr/>
          <p:nvPr/>
        </p:nvSpPr>
        <p:spPr>
          <a:xfrm rot="10800000">
            <a:off x="6019800" y="152400"/>
            <a:ext cx="838200" cy="685800"/>
          </a:xfrm>
          <a:prstGeom prst="rtTriangle">
            <a:avLst/>
          </a:prstGeom>
          <a:solidFill>
            <a:srgbClr val="D91809">
              <a:alpha val="82000"/>
            </a:srgbClr>
          </a:solidFill>
          <a:ln w="12700" cap="flat"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4" name="Right Triangle 23"/>
          <p:cNvSpPr/>
          <p:nvPr/>
        </p:nvSpPr>
        <p:spPr>
          <a:xfrm rot="10800000">
            <a:off x="5638800" y="152401"/>
            <a:ext cx="1219200" cy="1066798"/>
          </a:xfrm>
          <a:prstGeom prst="rtTriangle">
            <a:avLst/>
          </a:prstGeom>
          <a:solidFill>
            <a:srgbClr val="3EBEE6"/>
          </a:solidFill>
          <a:ln w="12700" cap="flat" cmpd="dbl">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5" name="Right Triangle 24"/>
          <p:cNvSpPr/>
          <p:nvPr/>
        </p:nvSpPr>
        <p:spPr>
          <a:xfrm rot="10800000">
            <a:off x="6019800" y="152401"/>
            <a:ext cx="838200" cy="685800"/>
          </a:xfrm>
          <a:prstGeom prst="rtTriangle">
            <a:avLst/>
          </a:prstGeom>
          <a:solidFill>
            <a:srgbClr val="6CD2D2"/>
          </a:solidFill>
          <a:ln w="12700" cap="flat"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4" name="TextBox 33"/>
          <p:cNvSpPr txBox="1"/>
          <p:nvPr/>
        </p:nvSpPr>
        <p:spPr>
          <a:xfrm>
            <a:off x="380999" y="1710690"/>
            <a:ext cx="6233656" cy="2862322"/>
          </a:xfrm>
          <a:prstGeom prst="rect">
            <a:avLst/>
          </a:prstGeom>
          <a:noFill/>
        </p:spPr>
        <p:txBody>
          <a:bodyPr wrap="square" rtlCol="0">
            <a:spAutoFit/>
          </a:bodyPr>
          <a:lstStyle/>
          <a:p>
            <a:r>
              <a:rPr lang="en-IN" dirty="0" smtClean="0"/>
              <a:t>Wilson </a:t>
            </a:r>
            <a:r>
              <a:rPr lang="en-IN" dirty="0"/>
              <a:t>Cryo Gases </a:t>
            </a:r>
            <a:r>
              <a:rPr lang="en-IN" dirty="0" smtClean="0"/>
              <a:t>-Jaipur, Rajasthan</a:t>
            </a:r>
            <a:endParaRPr lang="en-US" dirty="0" smtClean="0"/>
          </a:p>
          <a:p>
            <a:r>
              <a:rPr lang="en-US" dirty="0" smtClean="0"/>
              <a:t>Western Drugs Limited  - Udaipur,</a:t>
            </a:r>
            <a:r>
              <a:rPr lang="en-IN" dirty="0" smtClean="0"/>
              <a:t>Rajasthan</a:t>
            </a:r>
          </a:p>
          <a:p>
            <a:r>
              <a:rPr lang="en-US" dirty="0" err="1" smtClean="0"/>
              <a:t>Eximotek</a:t>
            </a:r>
            <a:r>
              <a:rPr lang="en-US" dirty="0" smtClean="0"/>
              <a:t> </a:t>
            </a:r>
            <a:r>
              <a:rPr lang="en-US" dirty="0"/>
              <a:t>I</a:t>
            </a:r>
            <a:r>
              <a:rPr lang="en-US" dirty="0" smtClean="0"/>
              <a:t>ndia </a:t>
            </a:r>
            <a:r>
              <a:rPr lang="en-US" dirty="0"/>
              <a:t>P</a:t>
            </a:r>
            <a:r>
              <a:rPr lang="en-US" dirty="0" smtClean="0"/>
              <a:t>vt Ltd - </a:t>
            </a:r>
            <a:r>
              <a:rPr lang="en-US" dirty="0" err="1" smtClean="0"/>
              <a:t>Bengluru</a:t>
            </a:r>
            <a:endParaRPr lang="en-US" dirty="0" smtClean="0"/>
          </a:p>
          <a:p>
            <a:r>
              <a:rPr lang="en-US" dirty="0" smtClean="0"/>
              <a:t>Big </a:t>
            </a:r>
            <a:r>
              <a:rPr lang="en-US" dirty="0" err="1" smtClean="0"/>
              <a:t>Peenya</a:t>
            </a:r>
            <a:r>
              <a:rPr lang="en-US" dirty="0" smtClean="0"/>
              <a:t> Group -Punjab</a:t>
            </a:r>
          </a:p>
          <a:p>
            <a:r>
              <a:rPr lang="en-US" dirty="0" smtClean="0"/>
              <a:t>Virgo Aluminum-</a:t>
            </a:r>
            <a:r>
              <a:rPr lang="en-US" dirty="0" err="1" smtClean="0"/>
              <a:t>kheda</a:t>
            </a:r>
            <a:endParaRPr lang="en-US" dirty="0" smtClean="0"/>
          </a:p>
          <a:p>
            <a:r>
              <a:rPr lang="en-US" dirty="0" err="1" smtClean="0"/>
              <a:t>Airforce</a:t>
            </a:r>
            <a:r>
              <a:rPr lang="en-US" dirty="0" smtClean="0"/>
              <a:t>- </a:t>
            </a:r>
            <a:r>
              <a:rPr lang="en-US" dirty="0" err="1" smtClean="0"/>
              <a:t>Jaisalmer</a:t>
            </a:r>
            <a:endParaRPr lang="en-US" dirty="0" smtClean="0"/>
          </a:p>
          <a:p>
            <a:r>
              <a:rPr lang="en-US" dirty="0" smtClean="0"/>
              <a:t>H</a:t>
            </a:r>
            <a:r>
              <a:rPr lang="en-US" dirty="0" smtClean="0"/>
              <a:t>industan National Glass Industries Limited-</a:t>
            </a:r>
            <a:r>
              <a:rPr lang="en-US" dirty="0" err="1" smtClean="0"/>
              <a:t>Nashik</a:t>
            </a:r>
            <a:endParaRPr lang="en-US" dirty="0" smtClean="0"/>
          </a:p>
          <a:p>
            <a:r>
              <a:rPr lang="en-US" dirty="0" err="1" smtClean="0"/>
              <a:t>Camavi</a:t>
            </a:r>
            <a:r>
              <a:rPr lang="en-US" dirty="0" smtClean="0"/>
              <a:t> </a:t>
            </a:r>
            <a:r>
              <a:rPr lang="en-US" dirty="0" err="1" smtClean="0"/>
              <a:t>electricals</a:t>
            </a:r>
            <a:r>
              <a:rPr lang="en-US" dirty="0" smtClean="0"/>
              <a:t> Pvt Ltd-</a:t>
            </a:r>
            <a:r>
              <a:rPr lang="en-US" dirty="0" err="1" smtClean="0"/>
              <a:t>Murbad</a:t>
            </a:r>
            <a:endParaRPr lang="en-US" dirty="0" smtClean="0"/>
          </a:p>
          <a:p>
            <a:r>
              <a:rPr lang="en-US" dirty="0" err="1" smtClean="0"/>
              <a:t>Ogeru</a:t>
            </a:r>
            <a:r>
              <a:rPr lang="en-US" dirty="0" smtClean="0"/>
              <a:t> </a:t>
            </a:r>
            <a:r>
              <a:rPr lang="en-US" dirty="0" err="1" smtClean="0"/>
              <a:t>carbonics</a:t>
            </a:r>
            <a:r>
              <a:rPr lang="en-US" dirty="0" smtClean="0"/>
              <a:t> Pvt Ltd-</a:t>
            </a:r>
            <a:r>
              <a:rPr lang="en-US" dirty="0" err="1" smtClean="0"/>
              <a:t>Vijaywada</a:t>
            </a:r>
            <a:endParaRPr lang="en-US" dirty="0" smtClean="0"/>
          </a:p>
          <a:p>
            <a:endParaRPr lang="en-IN" dirty="0"/>
          </a:p>
        </p:txBody>
      </p:sp>
      <p:sp>
        <p:nvSpPr>
          <p:cNvPr id="44" name="Footer Placeholder 6"/>
          <p:cNvSpPr>
            <a:spLocks noGrp="1"/>
          </p:cNvSpPr>
          <p:nvPr>
            <p:ph type="ftr" sz="quarter" idx="11"/>
          </p:nvPr>
        </p:nvSpPr>
        <p:spPr>
          <a:xfrm>
            <a:off x="76200" y="8153400"/>
            <a:ext cx="1524000" cy="808567"/>
          </a:xfrm>
        </p:spPr>
        <p:txBody>
          <a:bodyPr/>
          <a:lstStyle/>
          <a:p>
            <a:pPr algn="l"/>
            <a:r>
              <a:rPr lang="en-US" sz="1050" b="1" dirty="0" smtClean="0"/>
              <a:t>REG OFFICE:</a:t>
            </a:r>
          </a:p>
          <a:p>
            <a:pPr algn="l"/>
            <a:r>
              <a:rPr lang="en-US" sz="1050" dirty="0" smtClean="0"/>
              <a:t>3 AAMENA DUPLEX,</a:t>
            </a:r>
          </a:p>
          <a:p>
            <a:pPr algn="l"/>
            <a:r>
              <a:rPr lang="en-US" sz="1050" dirty="0" smtClean="0"/>
              <a:t>TANDALJAVASNA ROAD</a:t>
            </a:r>
          </a:p>
          <a:p>
            <a:pPr algn="l"/>
            <a:r>
              <a:rPr lang="en-US" sz="1050" dirty="0" smtClean="0"/>
              <a:t>VADODARA-390020,</a:t>
            </a:r>
          </a:p>
          <a:p>
            <a:pPr algn="l"/>
            <a:r>
              <a:rPr lang="en-US" sz="1050" dirty="0" smtClean="0"/>
              <a:t>GUJARAT, INDIA</a:t>
            </a:r>
            <a:endParaRPr lang="en-US" sz="1050" dirty="0"/>
          </a:p>
        </p:txBody>
      </p:sp>
      <p:sp>
        <p:nvSpPr>
          <p:cNvPr id="45" name="Footer Placeholder 6"/>
          <p:cNvSpPr txBox="1">
            <a:spLocks/>
          </p:cNvSpPr>
          <p:nvPr/>
        </p:nvSpPr>
        <p:spPr>
          <a:xfrm>
            <a:off x="1600200" y="8153400"/>
            <a:ext cx="1295400" cy="808567"/>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rPr>
              <a:t>WORKS IT: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486/2 GIDC,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 MAKRPURA,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VADODARA-390010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GUJARAT, INDIA</a:t>
            </a:r>
            <a:endParaRPr kumimoji="0" lang="en-US" sz="105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46" name="Footer Placeholder 6"/>
          <p:cNvSpPr txBox="1">
            <a:spLocks/>
          </p:cNvSpPr>
          <p:nvPr/>
        </p:nvSpPr>
        <p:spPr>
          <a:xfrm>
            <a:off x="2895600" y="8153400"/>
            <a:ext cx="2286000" cy="808567"/>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PHONE NO:+91-7600807606</a:t>
            </a:r>
          </a:p>
          <a:p>
            <a:r>
              <a:rPr lang="en-US" sz="1050" dirty="0" smtClean="0">
                <a:solidFill>
                  <a:schemeClr val="tx1">
                    <a:tint val="75000"/>
                  </a:schemeClr>
                </a:solidFill>
              </a:rPr>
              <a:t>                     +91-9624690662</a:t>
            </a:r>
          </a:p>
          <a:p>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E-MAIL: </a:t>
            </a: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hlinkClick r:id="rId5"/>
              </a:rPr>
              <a:t>info@rizqtech.co.in</a:t>
            </a: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r>
              <a:rPr lang="en-US" sz="1050" dirty="0" smtClean="0">
                <a:solidFill>
                  <a:schemeClr val="tx1">
                    <a:tint val="75000"/>
                  </a:schemeClr>
                </a:solidFill>
              </a:rPr>
              <a:t>               </a:t>
            </a:r>
            <a:r>
              <a:rPr lang="en-US" sz="1050" dirty="0" smtClean="0">
                <a:solidFill>
                  <a:schemeClr val="tx1">
                    <a:tint val="75000"/>
                  </a:schemeClr>
                </a:solidFill>
                <a:hlinkClick r:id="rId6"/>
              </a:rPr>
              <a:t>rizq_tech@yahoo.com</a:t>
            </a:r>
            <a:endParaRPr lang="en-US" sz="1050" dirty="0" smtClean="0">
              <a:solidFill>
                <a:schemeClr val="tx1">
                  <a:tint val="75000"/>
                </a:schemeClr>
              </a:solidFill>
            </a:endParaRPr>
          </a:p>
          <a:p>
            <a:r>
              <a:rPr lang="en-US" sz="1050" dirty="0" smtClean="0">
                <a:solidFill>
                  <a:schemeClr val="tx1">
                    <a:tint val="75000"/>
                  </a:schemeClr>
                </a:solidFill>
              </a:rPr>
              <a:t>WEBSITE: www.riztechengineers.com</a:t>
            </a:r>
          </a:p>
          <a:p>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
        <p:nvSpPr>
          <p:cNvPr id="47" name="Footer Placeholder 6"/>
          <p:cNvSpPr txBox="1">
            <a:spLocks/>
          </p:cNvSpPr>
          <p:nvPr/>
        </p:nvSpPr>
        <p:spPr>
          <a:xfrm>
            <a:off x="5105400" y="8259233"/>
            <a:ext cx="1066800" cy="808567"/>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dirty="0" smtClean="0">
                <a:solidFill>
                  <a:schemeClr val="tx1">
                    <a:tint val="75000"/>
                  </a:schemeClr>
                </a:solidFill>
              </a:rPr>
              <a:t>ISO 9001:2015</a:t>
            </a:r>
            <a:endPar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50" b="1" dirty="0" smtClean="0">
              <a:solidFill>
                <a:schemeClr val="tx1">
                  <a:tint val="7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rPr>
              <a:t>ISO 45001:2018</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b="1" dirty="0" smtClean="0">
              <a:solidFill>
                <a:schemeClr val="tx1">
                  <a:tint val="7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pic>
        <p:nvPicPr>
          <p:cNvPr id="48" name="Picture 47" descr="45001(@).jpg"/>
          <p:cNvPicPr>
            <a:picLocks noChangeAspect="1"/>
          </p:cNvPicPr>
          <p:nvPr/>
        </p:nvPicPr>
        <p:blipFill>
          <a:blip r:embed="rId7" cstate="print"/>
          <a:stretch>
            <a:fillRect/>
          </a:stretch>
        </p:blipFill>
        <p:spPr>
          <a:xfrm>
            <a:off x="6218910" y="8576849"/>
            <a:ext cx="410490" cy="414751"/>
          </a:xfrm>
          <a:prstGeom prst="rect">
            <a:avLst/>
          </a:prstGeom>
        </p:spPr>
      </p:pic>
      <p:pic>
        <p:nvPicPr>
          <p:cNvPr id="50" name="Picture 49" descr="400868_Final Manual_Sardha Universi.jpg"/>
          <p:cNvPicPr>
            <a:picLocks noChangeAspect="1"/>
          </p:cNvPicPr>
          <p:nvPr/>
        </p:nvPicPr>
        <p:blipFill>
          <a:blip r:embed="rId8" cstate="print"/>
          <a:stretch>
            <a:fillRect/>
          </a:stretch>
        </p:blipFill>
        <p:spPr>
          <a:xfrm>
            <a:off x="6233655" y="8105345"/>
            <a:ext cx="381000" cy="429055"/>
          </a:xfrm>
          <a:prstGeom prst="rect">
            <a:avLst/>
          </a:prstGeom>
        </p:spPr>
      </p:pic>
      <p:sp>
        <p:nvSpPr>
          <p:cNvPr id="51" name="TextBox 50"/>
          <p:cNvSpPr txBox="1"/>
          <p:nvPr/>
        </p:nvSpPr>
        <p:spPr>
          <a:xfrm>
            <a:off x="381000" y="1219200"/>
            <a:ext cx="4724400" cy="523220"/>
          </a:xfrm>
          <a:prstGeom prst="rect">
            <a:avLst/>
          </a:prstGeom>
          <a:noFill/>
        </p:spPr>
        <p:txBody>
          <a:bodyPr wrap="square" rtlCol="0">
            <a:spAutoFit/>
          </a:bodyPr>
          <a:lstStyle/>
          <a:p>
            <a:r>
              <a:rPr lang="en-US" sz="2800" b="1" dirty="0" smtClean="0">
                <a:solidFill>
                  <a:schemeClr val="accent4">
                    <a:lumMod val="50000"/>
                  </a:schemeClr>
                </a:solidFill>
                <a:latin typeface="Copperplate Gothic Light" pitchFamily="34" charset="0"/>
                <a:cs typeface="Andalus" pitchFamily="18" charset="-78"/>
              </a:rPr>
              <a:t>Customer list</a:t>
            </a:r>
            <a:endParaRPr lang="en-IN" sz="2800" b="1" dirty="0">
              <a:solidFill>
                <a:schemeClr val="accent4">
                  <a:lumMod val="50000"/>
                </a:schemeClr>
              </a:solidFill>
              <a:latin typeface="Copperplate Gothic Light" pitchFamily="34" charset="0"/>
              <a:cs typeface="Andalus" pitchFamily="18" charset="-78"/>
            </a:endParaRPr>
          </a:p>
        </p:txBody>
      </p:sp>
    </p:spTree>
    <p:extLst>
      <p:ext uri="{BB962C8B-B14F-4D97-AF65-F5344CB8AC3E}">
        <p14:creationId xmlns:p14="http://schemas.microsoft.com/office/powerpoint/2010/main" val="4033953032"/>
      </p:ext>
    </p:extLst>
  </p:cSld>
  <p:clrMapOvr>
    <a:masterClrMapping/>
  </p:clrMapOvr>
  <mc:AlternateContent xmlns:mc="http://schemas.openxmlformats.org/markup-compatibility/2006">
    <mc:Choice xmlns:p14="http://schemas.microsoft.com/office/powerpoint/2010/main" Requires="p14">
      <p:transition spd="slow" p14:dur="2000" advTm="5000">
        <p14:ferris dir="l"/>
      </p:transition>
    </mc:Choice>
    <mc:Fallback>
      <p:transition spd="slow" advTm="5000">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descr="DryIceBlasting.jpg"/>
          <p:cNvPicPr>
            <a:picLocks noChangeAspect="1"/>
          </p:cNvPicPr>
          <p:nvPr/>
        </p:nvPicPr>
        <p:blipFill>
          <a:blip r:embed="rId3"/>
          <a:stretch>
            <a:fillRect/>
          </a:stretch>
        </p:blipFill>
        <p:spPr>
          <a:xfrm>
            <a:off x="228600" y="1295401"/>
            <a:ext cx="6400800" cy="6629399"/>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53" name="Right Triangle 52"/>
          <p:cNvSpPr/>
          <p:nvPr/>
        </p:nvSpPr>
        <p:spPr>
          <a:xfrm rot="10800000">
            <a:off x="5638800" y="152400"/>
            <a:ext cx="1219200" cy="1066798"/>
          </a:xfrm>
          <a:prstGeom prst="rtTriangle">
            <a:avLst/>
          </a:prstGeom>
          <a:solidFill>
            <a:schemeClr val="bg1">
              <a:lumMod val="50000"/>
            </a:schemeClr>
          </a:solidFill>
          <a:ln w="12700" cap="flat" cmpd="dbl">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16" name="Straight Connector 15"/>
          <p:cNvCxnSpPr/>
          <p:nvPr/>
        </p:nvCxnSpPr>
        <p:spPr>
          <a:xfrm>
            <a:off x="152400" y="8077200"/>
            <a:ext cx="6553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52400" y="8026400"/>
            <a:ext cx="6553200" cy="1588"/>
          </a:xfrm>
          <a:prstGeom prst="line">
            <a:avLst/>
          </a:prstGeom>
        </p:spPr>
        <p:style>
          <a:lnRef idx="1">
            <a:schemeClr val="accent1"/>
          </a:lnRef>
          <a:fillRef idx="0">
            <a:schemeClr val="accent1"/>
          </a:fillRef>
          <a:effectRef idx="0">
            <a:schemeClr val="accent1"/>
          </a:effectRef>
          <a:fontRef idx="minor">
            <a:schemeClr val="tx1"/>
          </a:fontRef>
        </p:style>
      </p:cxnSp>
      <p:pic>
        <p:nvPicPr>
          <p:cNvPr id="31" name="Picture 30" descr="logo riz.jpg"/>
          <p:cNvPicPr>
            <a:picLocks noChangeAspect="1"/>
          </p:cNvPicPr>
          <p:nvPr/>
        </p:nvPicPr>
        <p:blipFill>
          <a:blip r:embed="rId4"/>
          <a:stretch>
            <a:fillRect/>
          </a:stretch>
        </p:blipFill>
        <p:spPr>
          <a:xfrm>
            <a:off x="195569" y="304801"/>
            <a:ext cx="718831" cy="767118"/>
          </a:xfrm>
          <a:prstGeom prst="rect">
            <a:avLst/>
          </a:prstGeom>
          <a:noFill/>
          <a:ln>
            <a:noFill/>
          </a:ln>
        </p:spPr>
      </p:pic>
      <p:sp>
        <p:nvSpPr>
          <p:cNvPr id="33" name="TextBox 32"/>
          <p:cNvSpPr txBox="1"/>
          <p:nvPr/>
        </p:nvSpPr>
        <p:spPr>
          <a:xfrm>
            <a:off x="1447800" y="76200"/>
            <a:ext cx="5257800" cy="707886"/>
          </a:xfrm>
          <a:prstGeom prst="rect">
            <a:avLst/>
          </a:prstGeom>
          <a:noFill/>
        </p:spPr>
        <p:txBody>
          <a:bodyPr wrap="square" rtlCol="0" anchor="ctr">
            <a:spAutoFit/>
          </a:bodyPr>
          <a:lstStyle/>
          <a:p>
            <a:r>
              <a:rPr lang="en-US" sz="4000" b="1" dirty="0" smtClean="0">
                <a:solidFill>
                  <a:srgbClr val="002060"/>
                </a:solidFill>
                <a:latin typeface="Gabriola" pitchFamily="82" charset="0"/>
                <a:cs typeface="Aparajita" pitchFamily="34" charset="0"/>
              </a:rPr>
              <a:t>RIZQTECH ENGINEERS</a:t>
            </a:r>
            <a:endParaRPr lang="en-IN" sz="4000" b="1" dirty="0">
              <a:solidFill>
                <a:srgbClr val="002060"/>
              </a:solidFill>
              <a:latin typeface="Gabriola" pitchFamily="82" charset="0"/>
              <a:cs typeface="Aparajita" pitchFamily="34" charset="0"/>
            </a:endParaRPr>
          </a:p>
        </p:txBody>
      </p:sp>
      <p:sp>
        <p:nvSpPr>
          <p:cNvPr id="49" name="TextBox 48"/>
          <p:cNvSpPr txBox="1"/>
          <p:nvPr/>
        </p:nvSpPr>
        <p:spPr>
          <a:xfrm>
            <a:off x="1143000" y="685800"/>
            <a:ext cx="5105400" cy="400110"/>
          </a:xfrm>
          <a:prstGeom prst="rect">
            <a:avLst/>
          </a:prstGeom>
          <a:noFill/>
        </p:spPr>
        <p:txBody>
          <a:bodyPr wrap="square" rtlCol="0">
            <a:spAutoFit/>
          </a:bodyPr>
          <a:lstStyle/>
          <a:p>
            <a:r>
              <a:rPr lang="en-US" sz="2000" b="1" dirty="0" smtClean="0">
                <a:solidFill>
                  <a:schemeClr val="accent4">
                    <a:lumMod val="50000"/>
                  </a:schemeClr>
                </a:solidFill>
                <a:latin typeface="Gabriola" pitchFamily="82" charset="0"/>
              </a:rPr>
              <a:t>A CONSULTING DESGIN &amp; MANUFACTURING FIRM</a:t>
            </a:r>
            <a:endParaRPr lang="en-IN" sz="2000" b="1" dirty="0">
              <a:solidFill>
                <a:schemeClr val="accent4">
                  <a:lumMod val="50000"/>
                </a:schemeClr>
              </a:solidFill>
              <a:latin typeface="Gabriola" pitchFamily="82" charset="0"/>
            </a:endParaRPr>
          </a:p>
        </p:txBody>
      </p:sp>
      <p:sp>
        <p:nvSpPr>
          <p:cNvPr id="52" name="Right Triangle 51"/>
          <p:cNvSpPr/>
          <p:nvPr/>
        </p:nvSpPr>
        <p:spPr>
          <a:xfrm rot="10800000">
            <a:off x="6019800" y="152400"/>
            <a:ext cx="838200" cy="685800"/>
          </a:xfrm>
          <a:prstGeom prst="rtTriangle">
            <a:avLst/>
          </a:prstGeom>
          <a:solidFill>
            <a:srgbClr val="D91809">
              <a:alpha val="82000"/>
            </a:srgbClr>
          </a:solidFill>
          <a:ln w="12700" cap="flat"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4" name="Right Triangle 23"/>
          <p:cNvSpPr/>
          <p:nvPr/>
        </p:nvSpPr>
        <p:spPr>
          <a:xfrm rot="10800000">
            <a:off x="5638800" y="152401"/>
            <a:ext cx="1219200" cy="1066798"/>
          </a:xfrm>
          <a:prstGeom prst="rtTriangle">
            <a:avLst/>
          </a:prstGeom>
          <a:solidFill>
            <a:srgbClr val="3EBEE6"/>
          </a:solidFill>
          <a:ln w="12700" cap="flat" cmpd="dbl">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5" name="Right Triangle 24"/>
          <p:cNvSpPr/>
          <p:nvPr/>
        </p:nvSpPr>
        <p:spPr>
          <a:xfrm rot="10800000">
            <a:off x="6019800" y="152401"/>
            <a:ext cx="838200" cy="685800"/>
          </a:xfrm>
          <a:prstGeom prst="rtTriangle">
            <a:avLst/>
          </a:prstGeom>
          <a:solidFill>
            <a:srgbClr val="6CD2D2"/>
          </a:solidFill>
          <a:ln w="12700" cap="flat"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4" name="Footer Placeholder 6"/>
          <p:cNvSpPr>
            <a:spLocks noGrp="1"/>
          </p:cNvSpPr>
          <p:nvPr>
            <p:ph type="ftr" sz="quarter" idx="11"/>
          </p:nvPr>
        </p:nvSpPr>
        <p:spPr>
          <a:xfrm>
            <a:off x="76200" y="8153400"/>
            <a:ext cx="1524000" cy="808567"/>
          </a:xfrm>
        </p:spPr>
        <p:txBody>
          <a:bodyPr/>
          <a:lstStyle/>
          <a:p>
            <a:pPr algn="l"/>
            <a:r>
              <a:rPr lang="en-US" sz="1050" b="1" dirty="0" smtClean="0"/>
              <a:t>REG OFFICE:</a:t>
            </a:r>
          </a:p>
          <a:p>
            <a:pPr algn="l"/>
            <a:r>
              <a:rPr lang="en-US" sz="1050" dirty="0" smtClean="0"/>
              <a:t>3 AAMENA DUPLEX,</a:t>
            </a:r>
          </a:p>
          <a:p>
            <a:pPr algn="l"/>
            <a:r>
              <a:rPr lang="en-US" sz="1050" dirty="0" smtClean="0"/>
              <a:t>TANDALJAVASNA ROAD</a:t>
            </a:r>
          </a:p>
          <a:p>
            <a:pPr algn="l"/>
            <a:r>
              <a:rPr lang="en-US" sz="1050" dirty="0" smtClean="0"/>
              <a:t>VADODARA-390020,</a:t>
            </a:r>
          </a:p>
          <a:p>
            <a:pPr algn="l"/>
            <a:r>
              <a:rPr lang="en-US" sz="1050" dirty="0" smtClean="0"/>
              <a:t>GUJARAT, INDIA</a:t>
            </a:r>
            <a:endParaRPr lang="en-US" sz="1050" dirty="0"/>
          </a:p>
        </p:txBody>
      </p:sp>
      <p:sp>
        <p:nvSpPr>
          <p:cNvPr id="45" name="Footer Placeholder 6"/>
          <p:cNvSpPr txBox="1">
            <a:spLocks/>
          </p:cNvSpPr>
          <p:nvPr/>
        </p:nvSpPr>
        <p:spPr>
          <a:xfrm>
            <a:off x="1600200" y="8153400"/>
            <a:ext cx="1295400" cy="808567"/>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rPr>
              <a:t>WORKS IT: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486/2 GIDC,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 MAKRPURA,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VADODARA-390010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GUJARAT, INDIA</a:t>
            </a:r>
            <a:endParaRPr kumimoji="0" lang="en-US" sz="105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46" name="Footer Placeholder 6"/>
          <p:cNvSpPr txBox="1">
            <a:spLocks/>
          </p:cNvSpPr>
          <p:nvPr/>
        </p:nvSpPr>
        <p:spPr>
          <a:xfrm>
            <a:off x="2895600" y="8153400"/>
            <a:ext cx="2286000" cy="808567"/>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PHONE NO:+91-7600807606</a:t>
            </a:r>
          </a:p>
          <a:p>
            <a:r>
              <a:rPr lang="en-US" sz="1050" dirty="0" smtClean="0">
                <a:solidFill>
                  <a:schemeClr val="tx1">
                    <a:tint val="75000"/>
                  </a:schemeClr>
                </a:solidFill>
              </a:rPr>
              <a:t>                     +91-9624690662</a:t>
            </a:r>
          </a:p>
          <a:p>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rPr>
              <a:t>E-MAIL: </a:t>
            </a:r>
            <a:r>
              <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hlinkClick r:id="rId5"/>
              </a:rPr>
              <a:t>info@rizqtech.co.in</a:t>
            </a: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r>
              <a:rPr lang="en-US" sz="1050" dirty="0" smtClean="0">
                <a:solidFill>
                  <a:schemeClr val="tx1">
                    <a:tint val="75000"/>
                  </a:schemeClr>
                </a:solidFill>
              </a:rPr>
              <a:t>               </a:t>
            </a:r>
            <a:r>
              <a:rPr lang="en-US" sz="1050" dirty="0" smtClean="0">
                <a:solidFill>
                  <a:schemeClr val="tx1">
                    <a:tint val="75000"/>
                  </a:schemeClr>
                </a:solidFill>
                <a:hlinkClick r:id="rId6"/>
              </a:rPr>
              <a:t>rizq_tech@yahoo.com</a:t>
            </a:r>
            <a:endParaRPr lang="en-US" sz="1050" dirty="0" smtClean="0">
              <a:solidFill>
                <a:schemeClr val="tx1">
                  <a:tint val="75000"/>
                </a:schemeClr>
              </a:solidFill>
            </a:endParaRPr>
          </a:p>
          <a:p>
            <a:r>
              <a:rPr lang="en-US" sz="1050" dirty="0" smtClean="0">
                <a:solidFill>
                  <a:schemeClr val="tx1">
                    <a:tint val="75000"/>
                  </a:schemeClr>
                </a:solidFill>
              </a:rPr>
              <a:t>WEBSITE: www.riztechengineers.com</a:t>
            </a:r>
          </a:p>
          <a:p>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
        <p:nvSpPr>
          <p:cNvPr id="47" name="Footer Placeholder 6"/>
          <p:cNvSpPr txBox="1">
            <a:spLocks/>
          </p:cNvSpPr>
          <p:nvPr/>
        </p:nvSpPr>
        <p:spPr>
          <a:xfrm>
            <a:off x="5105400" y="8259233"/>
            <a:ext cx="1066800" cy="808567"/>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dirty="0" smtClean="0">
                <a:solidFill>
                  <a:schemeClr val="tx1">
                    <a:tint val="75000"/>
                  </a:schemeClr>
                </a:solidFill>
              </a:rPr>
              <a:t>ISO 9001:2015</a:t>
            </a:r>
            <a:endPar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50" b="1" dirty="0" smtClean="0">
              <a:solidFill>
                <a:schemeClr val="tx1">
                  <a:tint val="7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rPr>
              <a:t>ISO 45001:2018</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b="1" dirty="0" smtClean="0">
              <a:solidFill>
                <a:schemeClr val="tx1">
                  <a:tint val="7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pic>
        <p:nvPicPr>
          <p:cNvPr id="48" name="Picture 47" descr="45001(@).jpg"/>
          <p:cNvPicPr>
            <a:picLocks noChangeAspect="1"/>
          </p:cNvPicPr>
          <p:nvPr/>
        </p:nvPicPr>
        <p:blipFill>
          <a:blip r:embed="rId7" cstate="print"/>
          <a:stretch>
            <a:fillRect/>
          </a:stretch>
        </p:blipFill>
        <p:spPr>
          <a:xfrm>
            <a:off x="6218910" y="8576849"/>
            <a:ext cx="410490" cy="414751"/>
          </a:xfrm>
          <a:prstGeom prst="rect">
            <a:avLst/>
          </a:prstGeom>
        </p:spPr>
      </p:pic>
      <p:pic>
        <p:nvPicPr>
          <p:cNvPr id="50" name="Picture 49" descr="400868_Final Manual_Sardha Universi.jpg"/>
          <p:cNvPicPr>
            <a:picLocks noChangeAspect="1"/>
          </p:cNvPicPr>
          <p:nvPr/>
        </p:nvPicPr>
        <p:blipFill>
          <a:blip r:embed="rId8" cstate="print"/>
          <a:stretch>
            <a:fillRect/>
          </a:stretch>
        </p:blipFill>
        <p:spPr>
          <a:xfrm>
            <a:off x="6233655" y="8105345"/>
            <a:ext cx="381000" cy="429055"/>
          </a:xfrm>
          <a:prstGeom prst="rect">
            <a:avLst/>
          </a:prstGeom>
        </p:spPr>
      </p:pic>
      <p:sp>
        <p:nvSpPr>
          <p:cNvPr id="20" name="TextBox 19"/>
          <p:cNvSpPr txBox="1"/>
          <p:nvPr/>
        </p:nvSpPr>
        <p:spPr>
          <a:xfrm>
            <a:off x="381000" y="2145536"/>
            <a:ext cx="5486400" cy="4016484"/>
          </a:xfrm>
          <a:prstGeom prst="rect">
            <a:avLst/>
          </a:prstGeom>
          <a:noFill/>
        </p:spPr>
        <p:txBody>
          <a:bodyPr wrap="square" rtlCol="0">
            <a:spAutoFit/>
          </a:bodyPr>
          <a:lstStyle/>
          <a:p>
            <a:r>
              <a:rPr lang="en-US" sz="1900" b="1" dirty="0" smtClean="0"/>
              <a:t>RIZQTECH ENGINEERS. - MAIN OFFICE </a:t>
            </a:r>
          </a:p>
          <a:p>
            <a:r>
              <a:rPr lang="en-US" sz="1900" b="1" dirty="0" smtClean="0"/>
              <a:t>486/2,GIDC MAKARPURA</a:t>
            </a:r>
            <a:endParaRPr lang="en-IN" sz="1900" b="1" dirty="0" smtClean="0"/>
          </a:p>
          <a:p>
            <a:r>
              <a:rPr lang="en-US" sz="1900" b="1" dirty="0" smtClean="0"/>
              <a:t>VADODARA(GUJARAT),INDIA-390010</a:t>
            </a:r>
          </a:p>
          <a:p>
            <a:endParaRPr lang="en-IN" dirty="0" smtClean="0"/>
          </a:p>
          <a:p>
            <a:r>
              <a:rPr lang="en-US" b="1" dirty="0" smtClean="0"/>
              <a:t>PHONE NUMBERS:</a:t>
            </a:r>
            <a:endParaRPr lang="en-IN" dirty="0" smtClean="0"/>
          </a:p>
          <a:p>
            <a:r>
              <a:rPr lang="en-US" b="1" dirty="0" smtClean="0"/>
              <a:t>+91  7600807606 </a:t>
            </a:r>
            <a:endParaRPr lang="en-IN" dirty="0" smtClean="0"/>
          </a:p>
          <a:p>
            <a:r>
              <a:rPr lang="en-US" b="1" dirty="0" smtClean="0"/>
              <a:t>+91 9624690662</a:t>
            </a:r>
          </a:p>
          <a:p>
            <a:endParaRPr lang="en-US" b="1" dirty="0" smtClean="0"/>
          </a:p>
          <a:p>
            <a:r>
              <a:rPr lang="en-US" b="1" dirty="0" smtClean="0"/>
              <a:t>EMAIL:</a:t>
            </a:r>
            <a:endParaRPr lang="en-IN" dirty="0" smtClean="0"/>
          </a:p>
          <a:p>
            <a:r>
              <a:rPr lang="en-US" b="1" dirty="0" smtClean="0">
                <a:hlinkClick r:id="rId5"/>
              </a:rPr>
              <a:t>info@rizqtech.co.in</a:t>
            </a:r>
            <a:endParaRPr lang="en-US" b="1" dirty="0" smtClean="0"/>
          </a:p>
          <a:p>
            <a:r>
              <a:rPr lang="en-US" b="1" dirty="0" smtClean="0">
                <a:hlinkClick r:id="rId6"/>
              </a:rPr>
              <a:t>rizq_tech@yahoo.com</a:t>
            </a:r>
            <a:endParaRPr lang="en-US" b="1" dirty="0" smtClean="0"/>
          </a:p>
          <a:p>
            <a:endParaRPr lang="en-US" b="1" dirty="0" smtClean="0"/>
          </a:p>
          <a:p>
            <a:endParaRPr lang="en-US" b="1" dirty="0" smtClean="0">
              <a:hlinkClick r:id="rId9"/>
            </a:endParaRPr>
          </a:p>
          <a:p>
            <a:r>
              <a:rPr lang="en-US" b="1" dirty="0" smtClean="0">
                <a:hlinkClick r:id="rId9"/>
              </a:rPr>
              <a:t>www.rizqtechengineers.com</a:t>
            </a:r>
            <a:endParaRPr lang="en-IN" dirty="0"/>
          </a:p>
        </p:txBody>
      </p:sp>
      <p:sp>
        <p:nvSpPr>
          <p:cNvPr id="21" name="TextBox 20"/>
          <p:cNvSpPr txBox="1"/>
          <p:nvPr/>
        </p:nvSpPr>
        <p:spPr>
          <a:xfrm>
            <a:off x="381000" y="1600200"/>
            <a:ext cx="4724400" cy="523220"/>
          </a:xfrm>
          <a:prstGeom prst="rect">
            <a:avLst/>
          </a:prstGeom>
          <a:noFill/>
        </p:spPr>
        <p:txBody>
          <a:bodyPr wrap="square" rtlCol="0">
            <a:spAutoFit/>
          </a:bodyPr>
          <a:lstStyle/>
          <a:p>
            <a:r>
              <a:rPr lang="en-US" sz="2800" b="1" dirty="0" smtClean="0">
                <a:solidFill>
                  <a:schemeClr val="accent4">
                    <a:lumMod val="50000"/>
                  </a:schemeClr>
                </a:solidFill>
                <a:latin typeface="Copperplate Gothic Light" pitchFamily="34" charset="0"/>
                <a:cs typeface="Andalus" pitchFamily="18" charset="-78"/>
              </a:rPr>
              <a:t>CONTACT</a:t>
            </a:r>
            <a:endParaRPr lang="en-IN" sz="2800" b="1" dirty="0">
              <a:solidFill>
                <a:schemeClr val="accent4">
                  <a:lumMod val="50000"/>
                </a:schemeClr>
              </a:solidFill>
              <a:latin typeface="Copperplate Gothic Light" pitchFamily="34" charset="0"/>
              <a:cs typeface="Andalus" pitchFamily="18" charset="-78"/>
            </a:endParaRPr>
          </a:p>
        </p:txBody>
      </p:sp>
    </p:spTree>
    <p:extLst>
      <p:ext uri="{BB962C8B-B14F-4D97-AF65-F5344CB8AC3E}">
        <p14:creationId xmlns:p14="http://schemas.microsoft.com/office/powerpoint/2010/main" val="998005064"/>
      </p:ext>
    </p:extLst>
  </p:cSld>
  <p:clrMapOvr>
    <a:masterClrMapping/>
  </p:clrMapOvr>
  <mc:AlternateContent xmlns:mc="http://schemas.openxmlformats.org/markup-compatibility/2006">
    <mc:Choice xmlns:p14="http://schemas.microsoft.com/office/powerpoint/2010/main" Requires="p14">
      <p:transition spd="slow" p14:dur="2000" advTm="5000">
        <p14:ferris dir="l"/>
      </p:transition>
    </mc:Choice>
    <mc:Fallback>
      <p:transition spd="slow" advTm="5000">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Couture</Template>
  <TotalTime>2039</TotalTime>
  <Words>2766</Words>
  <Application>Microsoft Office PowerPoint</Application>
  <PresentationFormat>On-screen Show (4:3)</PresentationFormat>
  <Paragraphs>706</Paragraphs>
  <Slides>23</Slides>
  <Notes>23</Notes>
  <HiddenSlides>0</HiddenSlides>
  <MMClips>1</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Rizqtech</dc:creator>
  <cp:lastModifiedBy>RIZQTECH ENGINEERS</cp:lastModifiedBy>
  <cp:revision>212</cp:revision>
  <cp:lastPrinted>2019-06-18T11:37:22Z</cp:lastPrinted>
  <dcterms:created xsi:type="dcterms:W3CDTF">2006-08-16T00:00:00Z</dcterms:created>
  <dcterms:modified xsi:type="dcterms:W3CDTF">2021-12-07T18:39:56Z</dcterms:modified>
</cp:coreProperties>
</file>